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84" r:id="rId4"/>
    <p:sldId id="294" r:id="rId5"/>
    <p:sldId id="257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85" r:id="rId14"/>
    <p:sldId id="258" r:id="rId15"/>
    <p:sldId id="259" r:id="rId16"/>
    <p:sldId id="264" r:id="rId17"/>
    <p:sldId id="260" r:id="rId18"/>
    <p:sldId id="262" r:id="rId19"/>
    <p:sldId id="263" r:id="rId20"/>
    <p:sldId id="266" r:id="rId21"/>
    <p:sldId id="267" r:id="rId22"/>
    <p:sldId id="270" r:id="rId23"/>
    <p:sldId id="271" r:id="rId24"/>
    <p:sldId id="272" r:id="rId25"/>
    <p:sldId id="273" r:id="rId26"/>
    <p:sldId id="274" r:id="rId27"/>
    <p:sldId id="275" r:id="rId28"/>
    <p:sldId id="277" r:id="rId29"/>
    <p:sldId id="278" r:id="rId30"/>
    <p:sldId id="268" r:id="rId31"/>
    <p:sldId id="281" r:id="rId32"/>
    <p:sldId id="283" r:id="rId33"/>
    <p:sldId id="282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3D3D"/>
    <a:srgbClr val="02115E"/>
    <a:srgbClr val="424242"/>
    <a:srgbClr val="979797"/>
    <a:srgbClr val="929292"/>
    <a:srgbClr val="7F7F7F"/>
    <a:srgbClr val="B8B8B8"/>
    <a:srgbClr val="1B1B1B"/>
    <a:srgbClr val="850000"/>
    <a:srgbClr val="FC9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241F-79E8-4B91-99DE-82D209C219ED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8FBE-9403-40FF-9D39-4DEEB6BAF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14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241F-79E8-4B91-99DE-82D209C219ED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8FBE-9403-40FF-9D39-4DEEB6BAF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7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241F-79E8-4B91-99DE-82D209C219ED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8FBE-9403-40FF-9D39-4DEEB6BAF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62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241F-79E8-4B91-99DE-82D209C219ED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8FBE-9403-40FF-9D39-4DEEB6BAF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2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241F-79E8-4B91-99DE-82D209C219ED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8FBE-9403-40FF-9D39-4DEEB6BAF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09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241F-79E8-4B91-99DE-82D209C219ED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8FBE-9403-40FF-9D39-4DEEB6BAF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1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241F-79E8-4B91-99DE-82D209C219ED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8FBE-9403-40FF-9D39-4DEEB6BAF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3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3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241F-79E8-4B91-99DE-82D209C219ED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8FBE-9403-40FF-9D39-4DEEB6BAF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9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241F-79E8-4B91-99DE-82D209C219ED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8FBE-9403-40FF-9D39-4DEEB6BAF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241F-79E8-4B91-99DE-82D209C219ED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8FBE-9403-40FF-9D39-4DEEB6BAF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5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241F-79E8-4B91-99DE-82D209C219ED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08FBE-9403-40FF-9D39-4DEEB6BAF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41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.naver.com/main/read.nhn?mode=LSD&amp;mid=sec&amp;sid1=103&amp;oid=001&amp;aid=0010857953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namu.wiki/w/%EB%B4%89%EC%A4%80%ED%98%B8#fn-1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amu.wiki/w/%EB%B4%89%EC%A4%80%ED%98%B8#fn-13" TargetMode="External"/><Relationship Id="rId5" Type="http://schemas.openxmlformats.org/officeDocument/2006/relationships/hyperlink" Target="https://namu.wiki/w/%EC%84%9C%EC%9A%B8%EB%8C%80" TargetMode="External"/><Relationship Id="rId10" Type="http://schemas.openxmlformats.org/officeDocument/2006/relationships/image" Target="../media/image44.jpg"/><Relationship Id="rId4" Type="http://schemas.openxmlformats.org/officeDocument/2006/relationships/hyperlink" Target="https://namu.wiki/w/%EB%B0%95%ED%83%9C%EC%9B%90(%EC%86%8C%EC%84%A4%EA%B0%80)" TargetMode="External"/><Relationship Id="rId9" Type="http://schemas.openxmlformats.org/officeDocument/2006/relationships/hyperlink" Target="https://namu.wiki/w/%EB%B4%89%EC%A4%80%ED%98%B8#fn-1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namu.wiki/w/%EB%B4%89%EC%A4%80%ED%98%B8#fn-1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amu.wiki/w/%EB%B4%89%EC%A4%80%ED%98%B8#fn-13" TargetMode="External"/><Relationship Id="rId5" Type="http://schemas.openxmlformats.org/officeDocument/2006/relationships/hyperlink" Target="https://namu.wiki/w/%EC%84%9C%EC%9A%B8%EB%8C%80" TargetMode="External"/><Relationship Id="rId4" Type="http://schemas.openxmlformats.org/officeDocument/2006/relationships/hyperlink" Target="https://namu.wiki/w/%EB%B0%95%ED%83%9C%EC%9B%90(%EC%86%8C%EC%84%A4%EA%B0%80)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hyperlink" Target="https://news.naver.com/main/read.nhn?mode=LSD&amp;mid=sec&amp;sid1=103&amp;oid=001&amp;aid=0010857953" TargetMode="External"/><Relationship Id="rId3" Type="http://schemas.openxmlformats.org/officeDocument/2006/relationships/image" Target="../media/image47.jpeg"/><Relationship Id="rId7" Type="http://schemas.openxmlformats.org/officeDocument/2006/relationships/image" Target="../media/image46.wmf"/><Relationship Id="rId12" Type="http://schemas.openxmlformats.org/officeDocument/2006/relationships/hyperlink" Target="https://namu.wiki/w/%EB%B4%89%EC%A4%80%ED%98%B8#fn-14" TargetMode="Externa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hyperlink" Target="https://namu.wiki/w/%EB%B4%89%EC%A4%80%ED%98%B8#fn-13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namu.wiki/w/%EC%84%9C%EC%9A%B8%EB%8C%80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namu.wiki/w/%EB%B0%95%ED%83%9C%EC%9B%90(%EC%86%8C%EC%84%A4%EA%B0%80)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9.png"/><Relationship Id="rId4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84%9C%EC%9A%B8%EB%8C%80" TargetMode="External"/><Relationship Id="rId2" Type="http://schemas.openxmlformats.org/officeDocument/2006/relationships/hyperlink" Target="https://namu.wiki/w/%EB%B0%95%ED%83%9C%EC%9B%90(%EC%86%8C%EC%84%A4%EA%B0%80)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hyperlink" Target="https://namu.wiki/w/%EB%B4%89%EC%A4%80%ED%98%B8#fn-14" TargetMode="External"/><Relationship Id="rId4" Type="http://schemas.openxmlformats.org/officeDocument/2006/relationships/hyperlink" Target="https://namu.wiki/w/%EB%B4%89%EC%A4%80%ED%98%B8#fn-13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B%B4%89%EC%A4%80%ED%98%B8#fn-14" TargetMode="External"/><Relationship Id="rId3" Type="http://schemas.openxmlformats.org/officeDocument/2006/relationships/oleObject" Target="../embeddings/oleObject5.bin"/><Relationship Id="rId7" Type="http://schemas.openxmlformats.org/officeDocument/2006/relationships/hyperlink" Target="https://namu.wiki/w/%EB%B4%89%EC%A4%80%ED%98%B8#fn-13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namu.wiki/w/%EC%84%9C%EC%9A%B8%EB%8C%80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namu.wiki/w/%EB%B0%95%ED%83%9C%EC%9B%90(%EC%86%8C%EC%84%A4%EA%B0%80)" TargetMode="External"/><Relationship Id="rId10" Type="http://schemas.openxmlformats.org/officeDocument/2006/relationships/oleObject" Target="../embeddings/oleObject6.bin"/><Relationship Id="rId4" Type="http://schemas.openxmlformats.org/officeDocument/2006/relationships/image" Target="../media/image46.wmf"/><Relationship Id="rId9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12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11" Type="http://schemas.openxmlformats.org/officeDocument/2006/relationships/image" Target="../media/image16.gif"/><Relationship Id="rId5" Type="http://schemas.openxmlformats.org/officeDocument/2006/relationships/image" Target="../media/image10.gif"/><Relationship Id="rId10" Type="http://schemas.openxmlformats.org/officeDocument/2006/relationships/image" Target="../media/image15.gif"/><Relationship Id="rId4" Type="http://schemas.openxmlformats.org/officeDocument/2006/relationships/image" Target="../media/image9.gif"/><Relationship Id="rId9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gif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12" Type="http://schemas.openxmlformats.org/officeDocument/2006/relationships/image" Target="../media/image27.gif"/><Relationship Id="rId2" Type="http://schemas.openxmlformats.org/officeDocument/2006/relationships/image" Target="../media/image1.png"/><Relationship Id="rId16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11" Type="http://schemas.openxmlformats.org/officeDocument/2006/relationships/image" Target="../media/image26.gif"/><Relationship Id="rId5" Type="http://schemas.openxmlformats.org/officeDocument/2006/relationships/image" Target="../media/image20.gif"/><Relationship Id="rId15" Type="http://schemas.openxmlformats.org/officeDocument/2006/relationships/image" Target="../media/image30.gif"/><Relationship Id="rId10" Type="http://schemas.openxmlformats.org/officeDocument/2006/relationships/image" Target="../media/image25.gif"/><Relationship Id="rId4" Type="http://schemas.openxmlformats.org/officeDocument/2006/relationships/image" Target="../media/image19.gif"/><Relationship Id="rId9" Type="http://schemas.openxmlformats.org/officeDocument/2006/relationships/image" Target="../media/image24.gif"/><Relationship Id="rId14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4100" y="2303242"/>
            <a:ext cx="10083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 smtClean="0">
                <a:latin typeface="국립중앙도서관영문" panose="02020603020101020101" pitchFamily="18" charset="-127"/>
                <a:ea typeface="국립중앙도서관영문" panose="02020603020101020101" pitchFamily="18" charset="-127"/>
              </a:rPr>
              <a:t>A-TEAM</a:t>
            </a:r>
            <a:endParaRPr lang="ko-KR" altLang="en-US" sz="11500" dirty="0">
              <a:latin typeface="국립중앙도서관영문" panose="02020603020101020101" pitchFamily="18" charset="-127"/>
              <a:ea typeface="국립중앙도서관영문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4232" y="4064000"/>
            <a:ext cx="214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국립중앙도서관영문" panose="02020603020101020101" pitchFamily="18" charset="-127"/>
                <a:ea typeface="국립중앙도서관영문" panose="02020603020101020101" pitchFamily="18" charset="-127"/>
              </a:rPr>
              <a:t>BONBON</a:t>
            </a:r>
            <a:endParaRPr lang="ko-KR" altLang="en-US" sz="3600" dirty="0">
              <a:latin typeface="국립중앙도서관영문" panose="02020603020101020101" pitchFamily="18" charset="-127"/>
              <a:ea typeface="국립중앙도서관영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sp>
        <p:nvSpPr>
          <p:cNvPr id="7" name="TextBox 6"/>
          <p:cNvSpPr txBox="1"/>
          <p:nvPr/>
        </p:nvSpPr>
        <p:spPr>
          <a:xfrm>
            <a:off x="1325570" y="6466322"/>
            <a:ext cx="1064554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작업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설국열차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46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5570" y="6440918"/>
            <a:ext cx="106455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작업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옥자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sp>
        <p:nvSpPr>
          <p:cNvPr id="4" name="TextBox 3"/>
          <p:cNvSpPr txBox="1"/>
          <p:nvPr/>
        </p:nvSpPr>
        <p:spPr>
          <a:xfrm>
            <a:off x="1325570" y="6440918"/>
            <a:ext cx="106455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작업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기생충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372" y="-764967"/>
            <a:ext cx="15338021" cy="863627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-987372" y="-764966"/>
            <a:ext cx="15338021" cy="863627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524000" y="1297616"/>
            <a:ext cx="9144001" cy="41147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97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1500px / 1200px / 960px / 764px [mobile]</a:t>
            </a:r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147345" y="6451851"/>
            <a:ext cx="9977855" cy="325707"/>
            <a:chOff x="1147345" y="6496676"/>
            <a:chExt cx="9977855" cy="325707"/>
          </a:xfrm>
        </p:grpSpPr>
        <p:sp>
          <p:nvSpPr>
            <p:cNvPr id="43" name="TextBox 42"/>
            <p:cNvSpPr txBox="1"/>
            <p:nvPr/>
          </p:nvSpPr>
          <p:spPr>
            <a:xfrm>
              <a:off x="1147345" y="6514606"/>
              <a:ext cx="821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</a:rPr>
                <a:t>footer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156447" y="6496676"/>
              <a:ext cx="9968753" cy="0"/>
            </a:xfrm>
            <a:prstGeom prst="line">
              <a:avLst/>
            </a:prstGeom>
            <a:ln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33" y="4217732"/>
            <a:ext cx="617816" cy="880822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712388" y="244174"/>
            <a:ext cx="8666087" cy="461665"/>
            <a:chOff x="1332872" y="244174"/>
            <a:chExt cx="9715729" cy="461665"/>
          </a:xfrm>
        </p:grpSpPr>
        <p:sp>
          <p:nvSpPr>
            <p:cNvPr id="51" name="TextBox 50"/>
            <p:cNvSpPr txBox="1"/>
            <p:nvPr/>
          </p:nvSpPr>
          <p:spPr>
            <a:xfrm>
              <a:off x="1332872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WHO IS HE?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감독 소개</a:t>
              </a:r>
              <a:endPara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41264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COMMUNITY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593363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GOODS</a:t>
              </a: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관련 상품</a:t>
              </a:r>
              <a:endPara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89166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CHARACTHER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등장인물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37067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MANUAL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안내서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984970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FILMOGRAPHY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필모그래피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306988" y="64880"/>
            <a:ext cx="1197923" cy="903132"/>
            <a:chOff x="1306988" y="64880"/>
            <a:chExt cx="1197923" cy="903132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988" y="135890"/>
              <a:ext cx="924691" cy="832122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683467" y="64880"/>
              <a:ext cx="821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Bon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bon</a:t>
              </a:r>
              <a:endParaRPr lang="ko-KR" altLang="en-US" sz="1200" dirty="0">
                <a:solidFill>
                  <a:schemeClr val="bg1"/>
                </a:solidFill>
                <a:latin typeface="EB Garamond ExtraBold" pitchFamily="2" charset="0"/>
                <a:cs typeface="EB Garamond Extra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1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88" y="135890"/>
            <a:ext cx="924691" cy="83212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683467" y="64880"/>
            <a:ext cx="82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  <a:endParaRPr lang="ko-KR" altLang="en-US" sz="1200" dirty="0">
              <a:solidFill>
                <a:schemeClr val="bg1"/>
              </a:solidFill>
              <a:latin typeface="EB Garamond ExtraBold" pitchFamily="2" charset="0"/>
              <a:cs typeface="EB Garamond ExtraBold" pitchFamily="2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7" y="5221392"/>
            <a:ext cx="924691" cy="83212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538446" y="1520934"/>
            <a:ext cx="523388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스코세이지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70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대에도 침 튀기며 작품 설명하는 열정 존경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endParaRPr lang="ko-KR" altLang="en-US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38445" y="2003431"/>
            <a:ext cx="5543427" cy="27084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1969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출생으로 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 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녀 중 막내로 태어났다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아버지는 </a:t>
            </a:r>
            <a:r>
              <a:rPr lang="ko-KR" altLang="en-US" sz="1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영남대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미대 교수를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지내고 국립영화제작소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미술실장을 지낸 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 그래픽 디자이너 봉상균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(2017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사망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이고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어머니는 소설가 구보 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 tooltip="박태원(소설가)"/>
              </a:rPr>
              <a:t>박태원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둘째 딸인 박소영이다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형인 봉준수는 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5" tooltip="서울대"/>
              </a:rPr>
              <a:t>서울대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영문과 교수이며 누나인 봉지희는 패션디자이너</a:t>
            </a:r>
            <a:r>
              <a:rPr lang="en-US" altLang="ko-KR" sz="1000" baseline="30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6"/>
              </a:rPr>
              <a:t>[13]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이자 국제문화협회 이사이다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아내는 정선영</a:t>
            </a:r>
            <a:r>
              <a:rPr lang="en-US" altLang="ko-KR" sz="1000" baseline="30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7"/>
              </a:rPr>
              <a:t>[14]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아들은 영화감독 </a:t>
            </a:r>
            <a:r>
              <a:rPr lang="ko-KR" altLang="en-US" sz="1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봉효민이다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누나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봉지희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인터뷰에 따르면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어린 시절 봉준호는 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조용하고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말수가 없었고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느렸고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공부는 굉장히 잘하고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리더십도 있었지만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특별히 끼가 있다거나 튀지는 않았다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 한다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아버지 서재에서 시중에 없던 영화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건축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 관련 수입도서들과 같은 다양한 책을 읽으며 자랐다고 하며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봉준호는 어렸을 때부터 그림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문학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음악을 다 좋아했다고 한다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봉준호가 영화감독이 된다고 했을 때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봉준호의 부모님은 반대하지 않고 오히려 해보고 싶은 것 다 해보라며 격려를 해주셨다고 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8" tooltip="https://news.naver.com/main/read.nhn?mode=LSD&amp;mid=sec&amp;sid1=103&amp;oid=001&amp;aid=0010857953"/>
              </a:rPr>
              <a:t>한다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8" tooltip="https://news.naver.com/main/read.nhn?mode=LSD&amp;mid=sec&amp;sid1=103&amp;oid=001&amp;aid=0010857953"/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대구 남도초등학교 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 때 대구에서 서울로 상경했다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000" baseline="30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9"/>
              </a:rPr>
              <a:t>[15]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대구에서 살았을 때는 아카데미 극장에서 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로보트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태권브이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봤었다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 어린 시절의 대구의 </a:t>
            </a:r>
            <a:r>
              <a:rPr lang="ko-KR" altLang="en-US" sz="1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만경관에서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훗날 자신의 영화를 상영하게 되어 감회가 새롭다고 했다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서울에선 국제극장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스카라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명보극장이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생각난다고 했다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12</a:t>
            </a:r>
            <a:r>
              <a:rPr lang="ko-KR" altLang="en-US" sz="1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살때부터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영화감독을 꿈꾸며 잠실에서 중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고교 시절을 보내고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연세대 사회학과에 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88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학번으로 진학했던 봉준호는 이장호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배창호 감독을 보면서 굳이 영화학과를 나오지 않아도 영화감독이 될 수 있다는 것을 알게 됐다고 한다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ko-KR" altLang="en-US" sz="1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83926" y="5548287"/>
            <a:ext cx="747256" cy="1768897"/>
            <a:chOff x="483926" y="5548287"/>
            <a:chExt cx="747256" cy="1768897"/>
          </a:xfrm>
        </p:grpSpPr>
        <p:sp>
          <p:nvSpPr>
            <p:cNvPr id="45" name="오른쪽 화살표 44"/>
            <p:cNvSpPr/>
            <p:nvPr/>
          </p:nvSpPr>
          <p:spPr>
            <a:xfrm rot="5400000">
              <a:off x="-26894" y="6065183"/>
              <a:ext cx="1768897" cy="735106"/>
            </a:xfrm>
            <a:prstGeom prst="rightArrow">
              <a:avLst/>
            </a:prstGeom>
            <a:solidFill>
              <a:srgbClr val="02115E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3926" y="5979174"/>
              <a:ext cx="747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lt1"/>
                  </a:solidFill>
                </a:rPr>
                <a:t>Scroll</a:t>
              </a:r>
              <a:endParaRPr lang="ko-KR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12388" y="244174"/>
            <a:ext cx="8666087" cy="461665"/>
            <a:chOff x="1332872" y="244174"/>
            <a:chExt cx="9715729" cy="461665"/>
          </a:xfrm>
        </p:grpSpPr>
        <p:sp>
          <p:nvSpPr>
            <p:cNvPr id="24" name="TextBox 23"/>
            <p:cNvSpPr txBox="1"/>
            <p:nvPr/>
          </p:nvSpPr>
          <p:spPr>
            <a:xfrm>
              <a:off x="1332872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WHO IS HE?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감독 소개</a:t>
              </a:r>
              <a:endPara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41264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COMMUNITY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93363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GOODS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관련 상품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89166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CHARACTHER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등장인물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37067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MANUAL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안내서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84970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FILMOGRAPHY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필모그래피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38" y="1520934"/>
            <a:ext cx="1318489" cy="16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2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88" y="135890"/>
            <a:ext cx="924691" cy="83212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683467" y="64880"/>
            <a:ext cx="82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  <a:endParaRPr lang="ko-KR" altLang="en-US" sz="1200" dirty="0">
              <a:solidFill>
                <a:schemeClr val="bg1"/>
              </a:solidFill>
              <a:latin typeface="EB Garamond ExtraBold" pitchFamily="2" charset="0"/>
              <a:cs typeface="EB Garamond ExtraBold" pitchFamily="2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85225" y="1882591"/>
            <a:ext cx="2900032" cy="1766047"/>
            <a:chOff x="2085225" y="1470213"/>
            <a:chExt cx="2900032" cy="1766047"/>
          </a:xfrm>
        </p:grpSpPr>
        <p:sp>
          <p:nvSpPr>
            <p:cNvPr id="3" name="직사각형 2"/>
            <p:cNvSpPr/>
            <p:nvPr/>
          </p:nvSpPr>
          <p:spPr>
            <a:xfrm>
              <a:off x="2085225" y="1470213"/>
              <a:ext cx="1452978" cy="176604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포스터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26455" y="1612985"/>
              <a:ext cx="125880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해무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2014</a:t>
              </a:r>
              <a:endParaRPr lang="en-US" altLang="ko-KR" sz="10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평점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6.83</a:t>
              </a: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한국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 드라마</a:t>
              </a:r>
            </a:p>
            <a:p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각본</a:t>
              </a:r>
              <a:r>
                <a:rPr lang="en-US" altLang="ko-KR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 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altLang="ko-KR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 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제작</a:t>
              </a:r>
            </a:p>
            <a:p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/>
              </a:r>
              <a:b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094189" y="3918242"/>
            <a:ext cx="2900032" cy="1766047"/>
            <a:chOff x="2085225" y="1470213"/>
            <a:chExt cx="2900032" cy="1766047"/>
          </a:xfrm>
        </p:grpSpPr>
        <p:sp>
          <p:nvSpPr>
            <p:cNvPr id="38" name="직사각형 37"/>
            <p:cNvSpPr/>
            <p:nvPr/>
          </p:nvSpPr>
          <p:spPr>
            <a:xfrm>
              <a:off x="2085225" y="1470213"/>
              <a:ext cx="1452978" cy="176604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포스터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26455" y="1612985"/>
              <a:ext cx="125880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해무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2014</a:t>
              </a:r>
              <a:endParaRPr lang="en-US" altLang="ko-KR" sz="10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평점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6.83</a:t>
              </a: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한국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 드라마</a:t>
              </a:r>
            </a:p>
            <a:p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각본</a:t>
              </a:r>
              <a:r>
                <a:rPr lang="en-US" altLang="ko-KR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 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altLang="ko-KR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 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제작</a:t>
              </a:r>
            </a:p>
            <a:p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/>
              </a:r>
              <a:b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094189" y="5953893"/>
            <a:ext cx="2900032" cy="1158435"/>
            <a:chOff x="2085225" y="1470213"/>
            <a:chExt cx="2900032" cy="1158435"/>
          </a:xfrm>
        </p:grpSpPr>
        <p:sp>
          <p:nvSpPr>
            <p:cNvPr id="44" name="직사각형 43"/>
            <p:cNvSpPr/>
            <p:nvPr/>
          </p:nvSpPr>
          <p:spPr>
            <a:xfrm>
              <a:off x="2085225" y="1470213"/>
              <a:ext cx="1452978" cy="9041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포스터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26455" y="1612985"/>
              <a:ext cx="125880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해무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2014</a:t>
              </a:r>
              <a:endParaRPr lang="en-US" altLang="ko-KR" sz="10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평점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6.83</a:t>
              </a: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한국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 드라마</a:t>
              </a:r>
            </a:p>
            <a:p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각본</a:t>
              </a:r>
              <a:r>
                <a:rPr lang="en-US" altLang="ko-KR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 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altLang="ko-KR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 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제작</a:t>
              </a:r>
            </a:p>
            <a:p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/>
              </a:r>
              <a:b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335409" y="1084729"/>
            <a:ext cx="3075927" cy="1616354"/>
            <a:chOff x="8215484" y="1084729"/>
            <a:chExt cx="3075927" cy="1616354"/>
          </a:xfrm>
        </p:grpSpPr>
        <p:sp>
          <p:nvSpPr>
            <p:cNvPr id="5" name="타원 4"/>
            <p:cNvSpPr/>
            <p:nvPr/>
          </p:nvSpPr>
          <p:spPr>
            <a:xfrm>
              <a:off x="9675057" y="1084729"/>
              <a:ext cx="1616354" cy="161635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영화움짤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15484" y="1549420"/>
              <a:ext cx="1258802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기생충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2019</a:t>
              </a:r>
              <a:endParaRPr lang="en-US" altLang="ko-KR" sz="10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ko-KR" altLang="en-US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평점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9.83</a:t>
              </a: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한국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 드라마</a:t>
              </a:r>
            </a:p>
            <a:p>
              <a:pPr algn="r"/>
              <a:r>
                <a:rPr lang="ko-KR" altLang="en-US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연출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/>
              </a:r>
              <a:b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335409" y="3043603"/>
            <a:ext cx="3075927" cy="1616354"/>
            <a:chOff x="8215484" y="1084729"/>
            <a:chExt cx="3075927" cy="1616354"/>
          </a:xfrm>
        </p:grpSpPr>
        <p:sp>
          <p:nvSpPr>
            <p:cNvPr id="56" name="타원 55"/>
            <p:cNvSpPr/>
            <p:nvPr/>
          </p:nvSpPr>
          <p:spPr>
            <a:xfrm>
              <a:off x="9675057" y="1084729"/>
              <a:ext cx="1616354" cy="161635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영화움짤</a:t>
              </a:r>
              <a:endPara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15484" y="1549420"/>
              <a:ext cx="1258802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기생충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2019</a:t>
              </a:r>
              <a:endParaRPr lang="en-US" altLang="ko-KR" sz="10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ko-KR" altLang="en-US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평점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9.83</a:t>
              </a: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한국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 드라마</a:t>
              </a:r>
            </a:p>
            <a:p>
              <a:pPr algn="r"/>
              <a:r>
                <a:rPr lang="ko-KR" altLang="en-US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연출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/>
              </a:r>
              <a:b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335409" y="5083596"/>
            <a:ext cx="3075927" cy="1616354"/>
            <a:chOff x="8215484" y="1084729"/>
            <a:chExt cx="3075927" cy="1616354"/>
          </a:xfrm>
        </p:grpSpPr>
        <p:sp>
          <p:nvSpPr>
            <p:cNvPr id="59" name="타원 58"/>
            <p:cNvSpPr/>
            <p:nvPr/>
          </p:nvSpPr>
          <p:spPr>
            <a:xfrm>
              <a:off x="9675057" y="1084729"/>
              <a:ext cx="1616354" cy="161635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영화움짤</a:t>
              </a:r>
              <a:endPara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15484" y="1549420"/>
              <a:ext cx="1258802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기생충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2019</a:t>
              </a:r>
              <a:endParaRPr lang="en-US" altLang="ko-KR" sz="10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ko-KR" altLang="en-US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평점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9.83</a:t>
              </a: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한국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 드라마</a:t>
              </a:r>
            </a:p>
            <a:p>
              <a:pPr algn="r"/>
              <a:r>
                <a:rPr lang="ko-KR" altLang="en-US" sz="10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연출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/>
              </a:r>
              <a:br>
                <a:rPr lang="ko-KR" altLang="en-US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050" name="Picture 2" descr="봉준호감독이 흑백영화를 개봉하는 이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272" y="2372749"/>
            <a:ext cx="2323158" cy="242851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83926" y="5548287"/>
            <a:ext cx="747256" cy="1768897"/>
            <a:chOff x="483926" y="5548287"/>
            <a:chExt cx="747256" cy="1768897"/>
          </a:xfrm>
        </p:grpSpPr>
        <p:sp>
          <p:nvSpPr>
            <p:cNvPr id="74" name="오른쪽 화살표 73"/>
            <p:cNvSpPr/>
            <p:nvPr/>
          </p:nvSpPr>
          <p:spPr>
            <a:xfrm rot="5400000">
              <a:off x="-26894" y="6065183"/>
              <a:ext cx="1768897" cy="735106"/>
            </a:xfrm>
            <a:prstGeom prst="rightArrow">
              <a:avLst/>
            </a:prstGeom>
            <a:solidFill>
              <a:srgbClr val="02115E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3926" y="5979174"/>
              <a:ext cx="747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lt1"/>
                  </a:solidFill>
                </a:rPr>
                <a:t>Scroll</a:t>
              </a:r>
              <a:endParaRPr lang="ko-KR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712388" y="244174"/>
            <a:ext cx="8666087" cy="461665"/>
            <a:chOff x="1332872" y="244174"/>
            <a:chExt cx="9715729" cy="461665"/>
          </a:xfrm>
        </p:grpSpPr>
        <p:sp>
          <p:nvSpPr>
            <p:cNvPr id="46" name="TextBox 45"/>
            <p:cNvSpPr txBox="1"/>
            <p:nvPr/>
          </p:nvSpPr>
          <p:spPr>
            <a:xfrm>
              <a:off x="1332872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WHO IS HE?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감독 소개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41264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COMMUNITY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93363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GOODS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관련 상품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289166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CHARACTHER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등장인물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37067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MANUAL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안내서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984970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FILMOGRAPHY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필모그래피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8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88" y="135890"/>
            <a:ext cx="924691" cy="83212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683467" y="64880"/>
            <a:ext cx="82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  <a:endParaRPr lang="ko-KR" altLang="en-US" sz="1200" dirty="0">
              <a:solidFill>
                <a:schemeClr val="bg1"/>
              </a:solidFill>
              <a:latin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66800" y="1165412"/>
            <a:ext cx="10058400" cy="4114799"/>
          </a:xfrm>
          <a:prstGeom prst="rect">
            <a:avLst/>
          </a:prstGeom>
          <a:solidFill>
            <a:srgbClr val="7F7F7F"/>
          </a:solidFill>
          <a:ln>
            <a:solidFill>
              <a:srgbClr val="97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설명 </a:t>
            </a:r>
            <a:r>
              <a:rPr lang="en-US" altLang="ko-KR" dirty="0" smtClean="0"/>
              <a:t>(+</a:t>
            </a:r>
            <a:r>
              <a:rPr lang="ko-KR" altLang="en-US" dirty="0" smtClean="0"/>
              <a:t>방법 설명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770964" y="4882162"/>
            <a:ext cx="10978848" cy="2860339"/>
            <a:chOff x="770964" y="4882162"/>
            <a:chExt cx="10978848" cy="2860339"/>
          </a:xfrm>
        </p:grpSpPr>
        <p:sp>
          <p:nvSpPr>
            <p:cNvPr id="32" name="직사각형 31"/>
            <p:cNvSpPr/>
            <p:nvPr/>
          </p:nvSpPr>
          <p:spPr>
            <a:xfrm>
              <a:off x="770964" y="5919078"/>
              <a:ext cx="10838329" cy="18234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47925" y="6471040"/>
              <a:ext cx="5966781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altLang="ko-KR" sz="1000" dirty="0">
                  <a:solidFill>
                    <a:schemeClr val="bg1"/>
                  </a:solidFill>
                </a:rPr>
                <a:t>1969</a:t>
              </a:r>
              <a:r>
                <a:rPr lang="ko-KR" altLang="en-US" sz="1000" dirty="0">
                  <a:solidFill>
                    <a:schemeClr val="bg1"/>
                  </a:solidFill>
                </a:rPr>
                <a:t>년 </a:t>
              </a:r>
              <a:r>
                <a:rPr lang="en-US" altLang="ko-KR" sz="1000" dirty="0">
                  <a:solidFill>
                    <a:schemeClr val="bg1"/>
                  </a:solidFill>
                </a:rPr>
                <a:t>9</a:t>
              </a:r>
              <a:r>
                <a:rPr lang="ko-KR" altLang="en-US" sz="1000" dirty="0">
                  <a:solidFill>
                    <a:schemeClr val="bg1"/>
                  </a:solidFill>
                </a:rPr>
                <a:t>월 </a:t>
              </a:r>
              <a:r>
                <a:rPr lang="en-US" altLang="ko-KR" sz="1000" dirty="0">
                  <a:solidFill>
                    <a:schemeClr val="bg1"/>
                  </a:solidFill>
                </a:rPr>
                <a:t>14</a:t>
              </a:r>
              <a:r>
                <a:rPr lang="ko-KR" altLang="en-US" sz="1000" dirty="0" smtClean="0">
                  <a:solidFill>
                    <a:schemeClr val="bg1"/>
                  </a:solidFill>
                </a:rPr>
                <a:t>일 출생으로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dirty="0">
                  <a:solidFill>
                    <a:schemeClr val="bg1"/>
                  </a:solidFill>
                </a:rPr>
                <a:t>남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dirty="0">
                  <a:solidFill>
                    <a:schemeClr val="bg1"/>
                  </a:solidFill>
                </a:rPr>
                <a:t>녀 중 막내로 태어났다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</a:rPr>
                <a:t>아버지는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영남대</a:t>
              </a:r>
              <a:r>
                <a:rPr lang="ko-KR" altLang="en-US" sz="1000" dirty="0">
                  <a:solidFill>
                    <a:schemeClr val="bg1"/>
                  </a:solidFill>
                </a:rPr>
                <a:t> 미대 교수를 </a:t>
              </a:r>
              <a:r>
                <a:rPr lang="ko-KR" altLang="en-US" sz="1000" dirty="0" smtClean="0">
                  <a:solidFill>
                    <a:schemeClr val="bg1"/>
                  </a:solidFill>
                </a:rPr>
                <a:t>지내고 국립영화제작소 </a:t>
              </a:r>
              <a:r>
                <a:rPr lang="ko-KR" altLang="en-US" sz="1000" dirty="0">
                  <a:solidFill>
                    <a:schemeClr val="bg1"/>
                  </a:solidFill>
                </a:rPr>
                <a:t>미술실장을 지낸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</a:rPr>
                <a:t>세대 그래픽 디자이너 봉상균</a:t>
              </a:r>
              <a:r>
                <a:rPr lang="en-US" altLang="ko-KR" sz="1000" dirty="0">
                  <a:solidFill>
                    <a:schemeClr val="bg1"/>
                  </a:solidFill>
                </a:rPr>
                <a:t>(2017</a:t>
              </a:r>
              <a:r>
                <a:rPr lang="ko-KR" altLang="en-US" sz="1000" dirty="0">
                  <a:solidFill>
                    <a:schemeClr val="bg1"/>
                  </a:solidFill>
                </a:rPr>
                <a:t>년 사망</a:t>
              </a:r>
              <a:r>
                <a:rPr lang="en-US" altLang="ko-KR" sz="1000" dirty="0">
                  <a:solidFill>
                    <a:schemeClr val="bg1"/>
                  </a:solidFill>
                </a:rPr>
                <a:t>)</a:t>
              </a:r>
              <a:r>
                <a:rPr lang="ko-KR" altLang="en-US" sz="1000" dirty="0">
                  <a:solidFill>
                    <a:schemeClr val="bg1"/>
                  </a:solidFill>
                </a:rPr>
                <a:t>이고</a:t>
              </a:r>
              <a:r>
                <a:rPr lang="en-US" altLang="ko-KR" sz="1000" dirty="0">
                  <a:solidFill>
                    <a:schemeClr val="bg1"/>
                  </a:solidFill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</a:rPr>
                <a:t>어머니는 소설가 구보 </a:t>
              </a:r>
              <a:r>
                <a:rPr lang="ko-KR" altLang="en-US" sz="1000" dirty="0">
                  <a:solidFill>
                    <a:schemeClr val="bg1"/>
                  </a:solidFill>
                  <a:hlinkClick r:id="rId4" tooltip="박태원(소설가)"/>
                </a:rPr>
                <a:t>박태원</a:t>
              </a:r>
              <a:r>
                <a:rPr lang="ko-KR" altLang="en-US" sz="1000" dirty="0">
                  <a:solidFill>
                    <a:schemeClr val="bg1"/>
                  </a:solidFill>
                </a:rPr>
                <a:t>의 둘째 딸인 박소영이다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</a:rPr>
                <a:t>형인 봉준수는 </a:t>
              </a:r>
              <a:r>
                <a:rPr lang="ko-KR" altLang="en-US" sz="1000" dirty="0">
                  <a:solidFill>
                    <a:schemeClr val="bg1"/>
                  </a:solidFill>
                  <a:hlinkClick r:id="rId5" tooltip="서울대"/>
                </a:rPr>
                <a:t>서울대</a:t>
              </a:r>
              <a:r>
                <a:rPr lang="ko-KR" altLang="en-US" sz="1000" dirty="0">
                  <a:solidFill>
                    <a:schemeClr val="bg1"/>
                  </a:solidFill>
                </a:rPr>
                <a:t> 영문과 교수이며 누나인 봉지희는 패션디자이너</a:t>
              </a:r>
              <a:r>
                <a:rPr lang="en-US" altLang="ko-KR" sz="1000" baseline="30000" dirty="0">
                  <a:solidFill>
                    <a:schemeClr val="bg1"/>
                  </a:solidFill>
                  <a:hlinkClick r:id="rId6"/>
                </a:rPr>
                <a:t>[13]</a:t>
              </a:r>
              <a:r>
                <a:rPr lang="ko-KR" altLang="en-US" sz="1000" dirty="0">
                  <a:solidFill>
                    <a:schemeClr val="bg1"/>
                  </a:solidFill>
                </a:rPr>
                <a:t>이자 국제문화협회 이사이다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</a:rPr>
                <a:t>아내는 정선영</a:t>
              </a:r>
              <a:r>
                <a:rPr lang="en-US" altLang="ko-KR" sz="1000" baseline="30000" dirty="0">
                  <a:solidFill>
                    <a:schemeClr val="bg1"/>
                  </a:solidFill>
                  <a:hlinkClick r:id="rId7"/>
                </a:rPr>
                <a:t>[14]</a:t>
              </a:r>
              <a:r>
                <a:rPr lang="en-US" altLang="ko-KR" sz="1000" dirty="0">
                  <a:solidFill>
                    <a:schemeClr val="bg1"/>
                  </a:solidFill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</a:rPr>
                <a:t>아들은 영화감독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봉효민이다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  <a:r>
                <a:rPr lang="ko-KR" altLang="en-US" sz="1000" dirty="0" smtClean="0">
                  <a:solidFill>
                    <a:schemeClr val="bg1"/>
                  </a:solidFill>
                </a:rPr>
                <a:t/>
              </a:r>
              <a:br>
                <a:rPr lang="ko-KR" altLang="en-US" sz="1000" dirty="0" smtClean="0">
                  <a:solidFill>
                    <a:schemeClr val="bg1"/>
                  </a:solidFill>
                </a:rPr>
              </a:br>
              <a:endPara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오른쪽 화살표 33"/>
            <p:cNvSpPr/>
            <p:nvPr/>
          </p:nvSpPr>
          <p:spPr>
            <a:xfrm rot="5400000" flipH="1">
              <a:off x="10497810" y="5399058"/>
              <a:ext cx="1768897" cy="735106"/>
            </a:xfrm>
            <a:prstGeom prst="rightArrow">
              <a:avLst/>
            </a:prstGeom>
            <a:solidFill>
              <a:srgbClr val="02115E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Scroll in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712388" y="244174"/>
            <a:ext cx="8666087" cy="461665"/>
            <a:chOff x="1332872" y="244174"/>
            <a:chExt cx="9715729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332872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WHO IS HE?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감독 소개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41264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COMMUNITY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93363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GOODS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관련 상품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89166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CHARACTHER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등장인물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37067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MANUAL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안내서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84970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FILMOGRAPHY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필모그래피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79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최우식 (崔宇植 영화 기생충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66" y="1754901"/>
            <a:ext cx="2120826" cy="21268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88" y="135890"/>
            <a:ext cx="924691" cy="83212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683467" y="64880"/>
            <a:ext cx="82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  <a:endParaRPr lang="ko-KR" altLang="en-US" sz="1200" dirty="0">
              <a:solidFill>
                <a:schemeClr val="bg1"/>
              </a:solidFill>
              <a:latin typeface="EB Garamond ExtraBold" pitchFamily="2" charset="0"/>
              <a:cs typeface="EB Garamond ExtraBold" pitchFamily="2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71266" y="1760892"/>
            <a:ext cx="2120826" cy="2120826"/>
            <a:chOff x="1171266" y="1754901"/>
            <a:chExt cx="2120826" cy="2120826"/>
          </a:xfrm>
        </p:grpSpPr>
        <p:sp>
          <p:nvSpPr>
            <p:cNvPr id="46" name="타원 45"/>
            <p:cNvSpPr/>
            <p:nvPr/>
          </p:nvSpPr>
          <p:spPr>
            <a:xfrm>
              <a:off x="1171266" y="1754901"/>
              <a:ext cx="2120826" cy="21208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영화움짤</a:t>
              </a:r>
              <a:endParaRPr lang="ko-KR" altLang="en-US" dirty="0"/>
            </a:p>
          </p:txBody>
        </p:sp>
        <p:graphicFrame>
          <p:nvGraphicFramePr>
            <p:cNvPr id="52" name="개체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4095466"/>
                </p:ext>
              </p:extLst>
            </p:nvPr>
          </p:nvGraphicFramePr>
          <p:xfrm>
            <a:off x="1809710" y="2120327"/>
            <a:ext cx="843938" cy="1203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5" r:id="rId6" imgW="3161880" imgH="4507920" progId="">
                    <p:embed/>
                  </p:oleObj>
                </mc:Choice>
                <mc:Fallback>
                  <p:oleObj r:id="rId6" imgW="3161880" imgH="450792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809710" y="2120327"/>
                          <a:ext cx="843938" cy="12032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그룹 52"/>
          <p:cNvGrpSpPr/>
          <p:nvPr/>
        </p:nvGrpSpPr>
        <p:grpSpPr>
          <a:xfrm>
            <a:off x="9170585" y="4404031"/>
            <a:ext cx="2120826" cy="2120826"/>
            <a:chOff x="9342600" y="3942292"/>
            <a:chExt cx="2450806" cy="2450806"/>
          </a:xfrm>
        </p:grpSpPr>
        <p:sp>
          <p:nvSpPr>
            <p:cNvPr id="54" name="타원 53"/>
            <p:cNvSpPr/>
            <p:nvPr/>
          </p:nvSpPr>
          <p:spPr>
            <a:xfrm>
              <a:off x="9342600" y="3942292"/>
              <a:ext cx="2450806" cy="24508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영화움짤</a:t>
              </a:r>
              <a:endParaRPr lang="ko-KR" altLang="en-US" dirty="0"/>
            </a:p>
          </p:txBody>
        </p:sp>
        <p:graphicFrame>
          <p:nvGraphicFramePr>
            <p:cNvPr id="62" name="개체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4601439"/>
                </p:ext>
              </p:extLst>
            </p:nvPr>
          </p:nvGraphicFramePr>
          <p:xfrm>
            <a:off x="10080380" y="4472487"/>
            <a:ext cx="975247" cy="1390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6" r:id="rId8" imgW="3161880" imgH="4507920" progId="">
                    <p:embed/>
                  </p:oleObj>
                </mc:Choice>
                <mc:Fallback>
                  <p:oleObj r:id="rId8" imgW="3161880" imgH="450792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080380" y="4472487"/>
                          <a:ext cx="975247" cy="13904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TextBox 64"/>
          <p:cNvSpPr txBox="1"/>
          <p:nvPr/>
        </p:nvSpPr>
        <p:spPr>
          <a:xfrm>
            <a:off x="3475916" y="2126318"/>
            <a:ext cx="12495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최우식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014610" y="5034101"/>
            <a:ext cx="12495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송강호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699797" y="2464872"/>
            <a:ext cx="5543427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dirty="0">
                <a:solidFill>
                  <a:schemeClr val="bg1"/>
                </a:solidFill>
              </a:rPr>
              <a:t>1969</a:t>
            </a:r>
            <a:r>
              <a:rPr lang="ko-KR" altLang="en-US" sz="1000" dirty="0">
                <a:solidFill>
                  <a:schemeClr val="bg1"/>
                </a:solidFill>
              </a:rPr>
              <a:t>년 </a:t>
            </a:r>
            <a:r>
              <a:rPr lang="en-US" altLang="ko-KR" sz="1000" dirty="0">
                <a:solidFill>
                  <a:schemeClr val="bg1"/>
                </a:solidFill>
              </a:rPr>
              <a:t>9</a:t>
            </a:r>
            <a:r>
              <a:rPr lang="ko-KR" altLang="en-US" sz="1000" dirty="0">
                <a:solidFill>
                  <a:schemeClr val="bg1"/>
                </a:solidFill>
              </a:rPr>
              <a:t>월 </a:t>
            </a:r>
            <a:r>
              <a:rPr lang="en-US" altLang="ko-KR" sz="1000" dirty="0">
                <a:solidFill>
                  <a:schemeClr val="bg1"/>
                </a:solidFill>
              </a:rPr>
              <a:t>14</a:t>
            </a:r>
            <a:r>
              <a:rPr lang="ko-KR" altLang="en-US" sz="1000" dirty="0" smtClean="0">
                <a:solidFill>
                  <a:schemeClr val="bg1"/>
                </a:solidFill>
              </a:rPr>
              <a:t>일 출생으로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남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녀 중 막내로 태어났다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아버지는 </a:t>
            </a:r>
            <a:r>
              <a:rPr lang="ko-KR" altLang="en-US" sz="1000" dirty="0" err="1">
                <a:solidFill>
                  <a:schemeClr val="bg1"/>
                </a:solidFill>
              </a:rPr>
              <a:t>영남대</a:t>
            </a:r>
            <a:r>
              <a:rPr lang="ko-KR" altLang="en-US" sz="1000" dirty="0">
                <a:solidFill>
                  <a:schemeClr val="bg1"/>
                </a:solidFill>
              </a:rPr>
              <a:t> 미대 교수를 </a:t>
            </a:r>
            <a:r>
              <a:rPr lang="ko-KR" altLang="en-US" sz="1000" dirty="0" smtClean="0">
                <a:solidFill>
                  <a:schemeClr val="bg1"/>
                </a:solidFill>
              </a:rPr>
              <a:t>지내고 국립영화제작소 </a:t>
            </a:r>
            <a:r>
              <a:rPr lang="ko-KR" altLang="en-US" sz="1000" dirty="0">
                <a:solidFill>
                  <a:schemeClr val="bg1"/>
                </a:solidFill>
              </a:rPr>
              <a:t>미술실장을 지낸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세대 그래픽 디자이너 봉상균</a:t>
            </a:r>
            <a:r>
              <a:rPr lang="en-US" altLang="ko-KR" sz="1000" dirty="0">
                <a:solidFill>
                  <a:schemeClr val="bg1"/>
                </a:solidFill>
              </a:rPr>
              <a:t>(2017</a:t>
            </a:r>
            <a:r>
              <a:rPr lang="ko-KR" altLang="en-US" sz="1000" dirty="0">
                <a:solidFill>
                  <a:schemeClr val="bg1"/>
                </a:solidFill>
              </a:rPr>
              <a:t>년 사망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이고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어머니는 소설가 구보 </a:t>
            </a:r>
            <a:r>
              <a:rPr lang="ko-KR" altLang="en-US" sz="1000" dirty="0">
                <a:solidFill>
                  <a:schemeClr val="bg1"/>
                </a:solidFill>
                <a:hlinkClick r:id="rId9" tooltip="박태원(소설가)"/>
              </a:rPr>
              <a:t>박태원</a:t>
            </a:r>
            <a:r>
              <a:rPr lang="ko-KR" altLang="en-US" sz="1000" dirty="0">
                <a:solidFill>
                  <a:schemeClr val="bg1"/>
                </a:solidFill>
              </a:rPr>
              <a:t>의 둘째 딸인 박소영이다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형인 봉준수는 </a:t>
            </a:r>
            <a:r>
              <a:rPr lang="ko-KR" altLang="en-US" sz="1000" dirty="0">
                <a:solidFill>
                  <a:schemeClr val="bg1"/>
                </a:solidFill>
                <a:hlinkClick r:id="rId10" tooltip="서울대"/>
              </a:rPr>
              <a:t>서울대</a:t>
            </a:r>
            <a:r>
              <a:rPr lang="ko-KR" altLang="en-US" sz="1000" dirty="0">
                <a:solidFill>
                  <a:schemeClr val="bg1"/>
                </a:solidFill>
              </a:rPr>
              <a:t> 영문과 교수이며 누나인 봉지희는 패션디자이너</a:t>
            </a:r>
            <a:r>
              <a:rPr lang="en-US" altLang="ko-KR" sz="1000" baseline="30000" dirty="0">
                <a:solidFill>
                  <a:schemeClr val="bg1"/>
                </a:solidFill>
                <a:hlinkClick r:id="rId11"/>
              </a:rPr>
              <a:t>[13]</a:t>
            </a:r>
            <a:r>
              <a:rPr lang="ko-KR" altLang="en-US" sz="1000" dirty="0">
                <a:solidFill>
                  <a:schemeClr val="bg1"/>
                </a:solidFill>
              </a:rPr>
              <a:t>이자 국제문화협회 이사이다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아내는 정선영</a:t>
            </a:r>
            <a:r>
              <a:rPr lang="en-US" altLang="ko-KR" sz="1000" baseline="30000" dirty="0">
                <a:solidFill>
                  <a:schemeClr val="bg1"/>
                </a:solidFill>
                <a:hlinkClick r:id="rId12"/>
              </a:rPr>
              <a:t>[14]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아들은 영화감독 </a:t>
            </a:r>
            <a:r>
              <a:rPr lang="ko-KR" altLang="en-US" sz="1000" dirty="0" err="1">
                <a:solidFill>
                  <a:schemeClr val="bg1"/>
                </a:solidFill>
              </a:rPr>
              <a:t>봉효민이다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</a:rPr>
            </a:br>
            <a:r>
              <a:rPr lang="ko-KR" altLang="en-US" sz="1000" dirty="0" smtClean="0">
                <a:solidFill>
                  <a:schemeClr val="bg1"/>
                </a:solidFill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누나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봉지희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의 인터뷰에 따르면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어린 시절 봉준호는 </a:t>
            </a:r>
            <a:r>
              <a:rPr lang="en-US" altLang="ko-KR" sz="1000" dirty="0">
                <a:solidFill>
                  <a:schemeClr val="bg1"/>
                </a:solidFill>
              </a:rPr>
              <a:t>'</a:t>
            </a:r>
            <a:r>
              <a:rPr lang="ko-KR" altLang="en-US" sz="1000" dirty="0">
                <a:solidFill>
                  <a:schemeClr val="bg1"/>
                </a:solidFill>
              </a:rPr>
              <a:t>조용하고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말수가 없었고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느렸고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공부는 굉장히 잘하고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리더십도 있었지만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특별히 끼가 있다거나 튀지는 않았다</a:t>
            </a:r>
            <a:r>
              <a:rPr lang="en-US" altLang="ko-KR" sz="1000" dirty="0">
                <a:solidFill>
                  <a:schemeClr val="bg1"/>
                </a:solidFill>
              </a:rPr>
              <a:t>'</a:t>
            </a:r>
            <a:r>
              <a:rPr lang="ko-KR" altLang="en-US" sz="1000" dirty="0">
                <a:solidFill>
                  <a:schemeClr val="bg1"/>
                </a:solidFill>
              </a:rPr>
              <a:t>고 한다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아버지 서재에서 시중에 없던 영화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건축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디자인 관련 수입도서들과 같은 다양한 책을 읽으며 자랐다고 하며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봉준호는 어렸을 때부터 그림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문학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음악을 다 좋아했다고 한다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그리고 봉준호가 영화감독이 된다고 했을 때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봉준호의 부모님은 반대하지 않고 오히려 해보고 싶은 것 다 해보라며 격려를 해주셨다고 </a:t>
            </a:r>
            <a:r>
              <a:rPr lang="ko-KR" altLang="en-US" sz="1000" dirty="0">
                <a:solidFill>
                  <a:schemeClr val="bg1"/>
                </a:solidFill>
                <a:hlinkClick r:id="rId13" tooltip="https://news.naver.com/main/read.nhn?mode=LSD&amp;mid=sec&amp;sid1=103&amp;oid=001&amp;aid=0010857953"/>
              </a:rPr>
              <a:t>한다</a:t>
            </a:r>
            <a:r>
              <a:rPr lang="en-US" altLang="ko-KR" sz="1000" dirty="0">
                <a:solidFill>
                  <a:schemeClr val="bg1"/>
                </a:solidFill>
                <a:hlinkClick r:id="rId13" tooltip="https://news.naver.com/main/read.nhn?mode=LSD&amp;mid=sec&amp;sid1=103&amp;oid=001&amp;aid=0010857953"/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</a:rPr>
            </a:b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-385482" y="2402982"/>
            <a:ext cx="1768897" cy="735106"/>
          </a:xfrm>
          <a:prstGeom prst="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Animate in</a:t>
            </a:r>
            <a:endParaRPr lang="ko-KR" altLang="en-US" dirty="0"/>
          </a:p>
        </p:txBody>
      </p:sp>
      <p:sp>
        <p:nvSpPr>
          <p:cNvPr id="84" name="오른쪽 화살표 83"/>
          <p:cNvSpPr/>
          <p:nvPr/>
        </p:nvSpPr>
        <p:spPr>
          <a:xfrm flipH="1">
            <a:off x="11045406" y="5005102"/>
            <a:ext cx="1768897" cy="735106"/>
          </a:xfrm>
          <a:prstGeom prst="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Animate in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2712388" y="244174"/>
            <a:ext cx="8666087" cy="461665"/>
            <a:chOff x="1332872" y="244174"/>
            <a:chExt cx="9715729" cy="461665"/>
          </a:xfrm>
        </p:grpSpPr>
        <p:sp>
          <p:nvSpPr>
            <p:cNvPr id="38" name="TextBox 37"/>
            <p:cNvSpPr txBox="1"/>
            <p:nvPr/>
          </p:nvSpPr>
          <p:spPr>
            <a:xfrm>
              <a:off x="1332872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WHO IS HE?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감독 소개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41264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COMMUNITY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93363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GOODS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관련 상품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289166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CHARACTHER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등장인물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37067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MANUAL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안내서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4970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FILMOGRAPHY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필모그래피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64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88" y="135890"/>
            <a:ext cx="924691" cy="83212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683467" y="64880"/>
            <a:ext cx="82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  <a:endParaRPr lang="ko-KR" altLang="en-US" sz="1200" dirty="0">
              <a:solidFill>
                <a:schemeClr val="bg1"/>
              </a:solidFill>
              <a:latin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9247" y="1739153"/>
            <a:ext cx="3617217" cy="26983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476093" y="1739153"/>
            <a:ext cx="1799201" cy="13088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76093" y="3200400"/>
            <a:ext cx="3859316" cy="29045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05750" y="1739153"/>
            <a:ext cx="1929659" cy="13088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42049" y="1739153"/>
            <a:ext cx="3067245" cy="43658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9247" y="4554071"/>
            <a:ext cx="3617217" cy="15508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1291411" y="1662953"/>
            <a:ext cx="621375" cy="4442012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32" name="오른쪽 화살표 31"/>
          <p:cNvSpPr/>
          <p:nvPr/>
        </p:nvSpPr>
        <p:spPr>
          <a:xfrm flipH="1">
            <a:off x="10507523" y="4961965"/>
            <a:ext cx="1768897" cy="735106"/>
          </a:xfrm>
          <a:prstGeom prst="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hover in</a:t>
            </a:r>
            <a:endParaRPr lang="ko-KR" altLang="en-US" dirty="0"/>
          </a:p>
        </p:txBody>
      </p:sp>
      <p:sp>
        <p:nvSpPr>
          <p:cNvPr id="35" name="한쪽 모서리가 잘린 사각형 34"/>
          <p:cNvSpPr/>
          <p:nvPr/>
        </p:nvSpPr>
        <p:spPr>
          <a:xfrm flipH="1">
            <a:off x="6102778" y="1173205"/>
            <a:ext cx="5506516" cy="421342"/>
          </a:xfrm>
          <a:prstGeom prst="snip1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board</a:t>
            </a:r>
            <a:endParaRPr lang="ko-KR" altLang="en-US" dirty="0"/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699247" y="1173205"/>
            <a:ext cx="5506516" cy="421342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fanart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2712388" y="244174"/>
            <a:ext cx="8666087" cy="461665"/>
            <a:chOff x="1332872" y="244174"/>
            <a:chExt cx="9715729" cy="461665"/>
          </a:xfrm>
        </p:grpSpPr>
        <p:sp>
          <p:nvSpPr>
            <p:cNvPr id="38" name="TextBox 37"/>
            <p:cNvSpPr txBox="1"/>
            <p:nvPr/>
          </p:nvSpPr>
          <p:spPr>
            <a:xfrm>
              <a:off x="1332872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WHO IS HE?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감독 소개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41264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COMMUNITY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93363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GOODS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관련 상품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289166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CHARACTHER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등장인물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37067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MANUAL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안내서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4970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FILMOGRAPHY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필모그래피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88" y="135890"/>
            <a:ext cx="924691" cy="83212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683467" y="64880"/>
            <a:ext cx="82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  <a:endParaRPr lang="ko-KR" altLang="en-US" sz="1200" dirty="0">
              <a:solidFill>
                <a:schemeClr val="bg1"/>
              </a:solidFill>
              <a:latin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291411" y="1662953"/>
            <a:ext cx="621375" cy="4442012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699247" y="1173205"/>
            <a:ext cx="5506516" cy="421342"/>
          </a:xfrm>
          <a:prstGeom prst="snip1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fanart</a:t>
            </a:r>
            <a:endParaRPr lang="ko-KR" altLang="en-US" dirty="0" smtClean="0"/>
          </a:p>
        </p:txBody>
      </p:sp>
      <p:sp>
        <p:nvSpPr>
          <p:cNvPr id="35" name="한쪽 모서리가 잘린 사각형 34"/>
          <p:cNvSpPr/>
          <p:nvPr/>
        </p:nvSpPr>
        <p:spPr>
          <a:xfrm flipH="1">
            <a:off x="6102778" y="1173205"/>
            <a:ext cx="5506516" cy="421342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board</a:t>
            </a:r>
            <a:endParaRPr lang="ko-KR" altLang="en-US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945776" y="2057602"/>
            <a:ext cx="10300448" cy="4160390"/>
            <a:chOff x="1040970" y="2057602"/>
            <a:chExt cx="10300448" cy="4160390"/>
          </a:xfrm>
        </p:grpSpPr>
        <p:sp>
          <p:nvSpPr>
            <p:cNvPr id="8" name="직사각형 7"/>
            <p:cNvSpPr/>
            <p:nvPr/>
          </p:nvSpPr>
          <p:spPr>
            <a:xfrm>
              <a:off x="1040970" y="2057602"/>
              <a:ext cx="10300448" cy="5733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40970" y="4209835"/>
              <a:ext cx="10300448" cy="5733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40970" y="2775013"/>
              <a:ext cx="10300448" cy="5733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40970" y="5644655"/>
              <a:ext cx="10300448" cy="5733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40970" y="3492424"/>
              <a:ext cx="10300448" cy="5733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40970" y="4927246"/>
              <a:ext cx="10300448" cy="5733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712388" y="244174"/>
            <a:ext cx="8666087" cy="461665"/>
            <a:chOff x="1332872" y="244174"/>
            <a:chExt cx="9715729" cy="461665"/>
          </a:xfrm>
        </p:grpSpPr>
        <p:sp>
          <p:nvSpPr>
            <p:cNvPr id="32" name="TextBox 31"/>
            <p:cNvSpPr txBox="1"/>
            <p:nvPr/>
          </p:nvSpPr>
          <p:spPr>
            <a:xfrm>
              <a:off x="1332872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WHO IS HE?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감독 소개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41264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COMMUNITY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93363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GOODS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관련 상품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89166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CHARACTHER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등장인물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37067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MANUAL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안내서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84970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FILMOGRAPHY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필모그래피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73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5370" y="1174976"/>
            <a:ext cx="4067697" cy="4883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font  </a:t>
            </a:r>
            <a:r>
              <a:rPr lang="en-US" altLang="ko-KR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vhs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font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font 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나눔명조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Sqaure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ratio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 X 19 (x4)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Character size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56 X 76 </a:t>
            </a:r>
            <a:r>
              <a:rPr lang="en-US" altLang="ko-KR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px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Sprite elements 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950410" y="4369190"/>
            <a:ext cx="2225883" cy="2026394"/>
          </a:xfrm>
          <a:prstGeom prst="rect">
            <a:avLst/>
          </a:prstGeom>
          <a:solidFill>
            <a:srgbClr val="1B1B1B"/>
          </a:solidFill>
        </p:spPr>
      </p:pic>
      <p:grpSp>
        <p:nvGrpSpPr>
          <p:cNvPr id="25" name="그룹 24"/>
          <p:cNvGrpSpPr/>
          <p:nvPr/>
        </p:nvGrpSpPr>
        <p:grpSpPr>
          <a:xfrm>
            <a:off x="1954242" y="3282421"/>
            <a:ext cx="2294480" cy="1017456"/>
            <a:chOff x="1954241" y="2579876"/>
            <a:chExt cx="4016709" cy="1781153"/>
          </a:xfrm>
        </p:grpSpPr>
        <p:sp>
          <p:nvSpPr>
            <p:cNvPr id="6" name="직사각형 5"/>
            <p:cNvSpPr/>
            <p:nvPr/>
          </p:nvSpPr>
          <p:spPr>
            <a:xfrm>
              <a:off x="1954241" y="2892153"/>
              <a:ext cx="673768" cy="67376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755544" y="2892153"/>
              <a:ext cx="673768" cy="673768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56847" y="2892153"/>
              <a:ext cx="673768" cy="673768"/>
            </a:xfrm>
            <a:prstGeom prst="rect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54241" y="3687261"/>
              <a:ext cx="673768" cy="673768"/>
            </a:xfrm>
            <a:prstGeom prst="rect">
              <a:avLst/>
            </a:prstGeom>
            <a:solidFill>
              <a:srgbClr val="F33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58963" y="3687261"/>
              <a:ext cx="673768" cy="673768"/>
            </a:xfrm>
            <a:prstGeom prst="rect">
              <a:avLst/>
            </a:prstGeom>
            <a:solidFill>
              <a:srgbClr val="FC9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55544" y="3687261"/>
              <a:ext cx="673768" cy="673768"/>
            </a:xfrm>
            <a:prstGeom prst="rect">
              <a:avLst/>
            </a:prstGeom>
            <a:solidFill>
              <a:srgbClr val="85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58150" y="2892153"/>
              <a:ext cx="673768" cy="673768"/>
            </a:xfrm>
            <a:prstGeom prst="rect">
              <a:avLst/>
            </a:prstGeom>
            <a:solidFill>
              <a:srgbClr val="979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59452" y="2892153"/>
              <a:ext cx="673768" cy="673768"/>
            </a:xfrm>
            <a:prstGeom prst="rect">
              <a:avLst/>
            </a:prstGeom>
            <a:solidFill>
              <a:srgbClr val="B8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3925" y="2579876"/>
              <a:ext cx="831201" cy="350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rgb151</a:t>
              </a:r>
              <a:endParaRPr lang="ko-KR" altLang="en-US" sz="7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39749" y="2579876"/>
              <a:ext cx="831201" cy="350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rgb184</a:t>
              </a:r>
              <a:endParaRPr lang="ko-KR" altLang="en-US" sz="7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358150" y="3687261"/>
              <a:ext cx="673768" cy="673768"/>
            </a:xfrm>
            <a:prstGeom prst="rect">
              <a:avLst/>
            </a:prstGeom>
            <a:solidFill>
              <a:srgbClr val="0211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115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785167" y="3901078"/>
            <a:ext cx="384879" cy="3848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115E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37" y="-566552"/>
            <a:ext cx="6672106" cy="667210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486949" y="1724853"/>
          <a:ext cx="2915920" cy="39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08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 smtClean="0"/>
                        <a:t>?</a:t>
                      </a:r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5063067" y="-683288"/>
            <a:ext cx="7128934" cy="6905577"/>
            <a:chOff x="5063067" y="-683288"/>
            <a:chExt cx="7128934" cy="6905577"/>
          </a:xfrm>
        </p:grpSpPr>
        <p:sp>
          <p:nvSpPr>
            <p:cNvPr id="17" name="직사각형 16"/>
            <p:cNvSpPr/>
            <p:nvPr/>
          </p:nvSpPr>
          <p:spPr>
            <a:xfrm>
              <a:off x="5063067" y="-683288"/>
              <a:ext cx="7128933" cy="18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641205" y="900506"/>
              <a:ext cx="1550796" cy="5321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00254" y="699536"/>
            <a:ext cx="4067697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Style Guide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8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88" y="135890"/>
            <a:ext cx="924691" cy="83212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683467" y="64880"/>
            <a:ext cx="82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  <a:endParaRPr lang="ko-KR" altLang="en-US" sz="1200" dirty="0">
              <a:solidFill>
                <a:schemeClr val="bg1"/>
              </a:solidFill>
              <a:latin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6936" y="1799740"/>
            <a:ext cx="3211574" cy="2581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36936" y="4565099"/>
            <a:ext cx="3211574" cy="1483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54802" y="1799740"/>
            <a:ext cx="3211574" cy="2581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454802" y="4565099"/>
            <a:ext cx="3211574" cy="1483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335409" y="1799740"/>
            <a:ext cx="3211574" cy="2581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8335409" y="4565099"/>
            <a:ext cx="3211574" cy="1483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/오른쪽 화살표 33"/>
          <p:cNvSpPr/>
          <p:nvPr/>
        </p:nvSpPr>
        <p:spPr>
          <a:xfrm>
            <a:off x="6147520" y="3359600"/>
            <a:ext cx="3498887" cy="822382"/>
          </a:xfrm>
          <a:prstGeom prst="left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swipe</a:t>
            </a:r>
            <a:endParaRPr lang="ko-KR" altLang="en-US" dirty="0"/>
          </a:p>
        </p:txBody>
      </p:sp>
      <p:sp>
        <p:nvSpPr>
          <p:cNvPr id="8" name="양쪽 모서리가 잘린 사각형 7"/>
          <p:cNvSpPr/>
          <p:nvPr/>
        </p:nvSpPr>
        <p:spPr>
          <a:xfrm>
            <a:off x="467525" y="1221195"/>
            <a:ext cx="3727039" cy="375405"/>
          </a:xfrm>
          <a:prstGeom prst="snip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설국열차</a:t>
            </a:r>
          </a:p>
        </p:txBody>
      </p:sp>
      <p:sp>
        <p:nvSpPr>
          <p:cNvPr id="37" name="양쪽 모서리가 잘린 사각형 36"/>
          <p:cNvSpPr/>
          <p:nvPr/>
        </p:nvSpPr>
        <p:spPr>
          <a:xfrm>
            <a:off x="4197069" y="1221195"/>
            <a:ext cx="3727039" cy="375405"/>
          </a:xfrm>
          <a:prstGeom prst="snip2Same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옥자</a:t>
            </a:r>
          </a:p>
        </p:txBody>
      </p:sp>
      <p:sp>
        <p:nvSpPr>
          <p:cNvPr id="38" name="양쪽 모서리가 잘린 사각형 37"/>
          <p:cNvSpPr/>
          <p:nvPr/>
        </p:nvSpPr>
        <p:spPr>
          <a:xfrm>
            <a:off x="7924108" y="1221195"/>
            <a:ext cx="3727039" cy="375405"/>
          </a:xfrm>
          <a:prstGeom prst="snip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기생충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2712388" y="244174"/>
            <a:ext cx="8666087" cy="461665"/>
            <a:chOff x="1332872" y="244174"/>
            <a:chExt cx="9715729" cy="461665"/>
          </a:xfrm>
        </p:grpSpPr>
        <p:sp>
          <p:nvSpPr>
            <p:cNvPr id="30" name="TextBox 29"/>
            <p:cNvSpPr txBox="1"/>
            <p:nvPr/>
          </p:nvSpPr>
          <p:spPr>
            <a:xfrm>
              <a:off x="1332872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WHO IS HE?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감독 소개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41264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COMMUNITY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93363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GOODS</a:t>
              </a: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관련 상품</a:t>
              </a:r>
              <a:endPara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89166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CHARACTHER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등장인물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37067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MANUAL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안내서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84970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FILMOGRAPHY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필모그래피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6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88" y="135890"/>
            <a:ext cx="924691" cy="83212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683467" y="64880"/>
            <a:ext cx="82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EB Garamond ExtraBold" pitchFamily="2" charset="0"/>
                <a:ea typeface="EB Garamond ExtraBold" pitchFamily="2" charset="0"/>
                <a:cs typeface="EB Garamond ExtraBold" pitchFamily="2" charset="0"/>
              </a:rPr>
              <a:t>bon</a:t>
            </a:r>
            <a:endParaRPr lang="ko-KR" altLang="en-US" sz="1200" dirty="0">
              <a:solidFill>
                <a:schemeClr val="bg1"/>
              </a:solidFill>
              <a:latin typeface="EB Garamond ExtraBold" pitchFamily="2" charset="0"/>
              <a:cs typeface="EB Garamond ExtraBold" pitchFamily="2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63962" y="1059720"/>
            <a:ext cx="3083859" cy="51009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U자형 화살표 4"/>
          <p:cNvSpPr/>
          <p:nvPr/>
        </p:nvSpPr>
        <p:spPr>
          <a:xfrm>
            <a:off x="5545231" y="2940424"/>
            <a:ext cx="1721037" cy="1703294"/>
          </a:xfrm>
          <a:prstGeom prst="uturnArrow">
            <a:avLst/>
          </a:prstGeom>
          <a:solidFill>
            <a:srgbClr val="F3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199529" y="5094400"/>
            <a:ext cx="21667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가로로 뒤집어 주세여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712388" y="244174"/>
            <a:ext cx="8666087" cy="461665"/>
            <a:chOff x="1332872" y="244174"/>
            <a:chExt cx="9715729" cy="461665"/>
          </a:xfrm>
        </p:grpSpPr>
        <p:sp>
          <p:nvSpPr>
            <p:cNvPr id="19" name="TextBox 18"/>
            <p:cNvSpPr txBox="1"/>
            <p:nvPr/>
          </p:nvSpPr>
          <p:spPr>
            <a:xfrm>
              <a:off x="1332872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WHO IS HE?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감독 소개</a:t>
              </a:r>
              <a:endPara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41264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COMMUNITY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93363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GOODS</a:t>
              </a: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관련 상품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89166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CHARACTHER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등장인물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7067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MANUAL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안내서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84970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FILMOGRAPHY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필모그래피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833607" y="980206"/>
            <a:ext cx="6524787" cy="5100917"/>
            <a:chOff x="4663961" y="1059719"/>
            <a:chExt cx="6524787" cy="5100917"/>
          </a:xfrm>
        </p:grpSpPr>
        <p:graphicFrame>
          <p:nvGraphicFramePr>
            <p:cNvPr id="8" name="개체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9833547"/>
                </p:ext>
              </p:extLst>
            </p:nvPr>
          </p:nvGraphicFramePr>
          <p:xfrm>
            <a:off x="4663961" y="1059719"/>
            <a:ext cx="3083859" cy="51009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4" r:id="rId3" imgW="2488680" imgH="3161880" progId="">
                    <p:embed/>
                  </p:oleObj>
                </mc:Choice>
                <mc:Fallback>
                  <p:oleObj r:id="rId3" imgW="2488680" imgH="316188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63961" y="1059719"/>
                          <a:ext cx="3083859" cy="51009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8971" y="4867835"/>
              <a:ext cx="632838" cy="902239"/>
            </a:xfrm>
            <a:prstGeom prst="rect">
              <a:avLst/>
            </a:prstGeom>
          </p:spPr>
        </p:pic>
        <p:graphicFrame>
          <p:nvGraphicFramePr>
            <p:cNvPr id="30" name="개체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6192663"/>
                </p:ext>
              </p:extLst>
            </p:nvPr>
          </p:nvGraphicFramePr>
          <p:xfrm>
            <a:off x="8104889" y="1059719"/>
            <a:ext cx="3083859" cy="51009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5" r:id="rId6" imgW="2488680" imgH="3161880" progId="">
                    <p:embed/>
                  </p:oleObj>
                </mc:Choice>
                <mc:Fallback>
                  <p:oleObj r:id="rId6" imgW="2488680" imgH="316188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104889" y="1059719"/>
                          <a:ext cx="3083859" cy="51009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9899" y="4867835"/>
              <a:ext cx="632838" cy="902239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8104889" y="1059719"/>
              <a:ext cx="3083859" cy="510091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9047857" y="1560337"/>
              <a:ext cx="1197923" cy="903132"/>
              <a:chOff x="5979154" y="1491900"/>
              <a:chExt cx="1197923" cy="903132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9154" y="1562910"/>
                <a:ext cx="924691" cy="832122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355633" y="1491900"/>
                <a:ext cx="8214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bg1"/>
                    </a:solidFill>
                    <a:latin typeface="EB Garamond ExtraBold" pitchFamily="2" charset="0"/>
                    <a:ea typeface="EB Garamond ExtraBold" pitchFamily="2" charset="0"/>
                    <a:cs typeface="EB Garamond ExtraBold" pitchFamily="2" charset="0"/>
                  </a:rPr>
                  <a:t>Bon</a:t>
                </a:r>
              </a:p>
              <a:p>
                <a:pPr algn="ctr"/>
                <a:r>
                  <a:rPr lang="en-US" altLang="ko-KR" sz="1200" dirty="0" smtClean="0">
                    <a:solidFill>
                      <a:schemeClr val="bg1"/>
                    </a:solidFill>
                    <a:latin typeface="EB Garamond ExtraBold" pitchFamily="2" charset="0"/>
                    <a:ea typeface="EB Garamond ExtraBold" pitchFamily="2" charset="0"/>
                    <a:cs typeface="EB Garamond ExtraBold" pitchFamily="2" charset="0"/>
                  </a:rPr>
                  <a:t>bon</a:t>
                </a:r>
                <a:endParaRPr lang="ko-KR" altLang="en-US" sz="1200" dirty="0">
                  <a:solidFill>
                    <a:schemeClr val="bg1"/>
                  </a:solidFill>
                  <a:latin typeface="EB Garamond ExtraBold" pitchFamily="2" charset="0"/>
                  <a:cs typeface="EB Garamond ExtraBold" pitchFamily="2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8782985" y="2897271"/>
              <a:ext cx="1727666" cy="307777"/>
            </a:xfrm>
            <a:prstGeom prst="rect">
              <a:avLst/>
            </a:prstGeom>
            <a:solidFill>
              <a:srgbClr val="424242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감독 소개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782985" y="5329410"/>
              <a:ext cx="1727666" cy="307777"/>
            </a:xfrm>
            <a:prstGeom prst="rect">
              <a:avLst/>
            </a:prstGeom>
            <a:solidFill>
              <a:srgbClr val="424242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GOODS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782985" y="4842983"/>
              <a:ext cx="1727666" cy="307777"/>
            </a:xfrm>
            <a:prstGeom prst="rect">
              <a:avLst/>
            </a:prstGeom>
            <a:solidFill>
              <a:srgbClr val="424242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커뮤니티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782985" y="4356555"/>
              <a:ext cx="1727666" cy="307777"/>
            </a:xfrm>
            <a:prstGeom prst="rect">
              <a:avLst/>
            </a:prstGeom>
            <a:solidFill>
              <a:srgbClr val="424242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등장인물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782985" y="3870127"/>
              <a:ext cx="1727666" cy="307777"/>
            </a:xfrm>
            <a:prstGeom prst="rect">
              <a:avLst/>
            </a:prstGeom>
            <a:solidFill>
              <a:srgbClr val="424242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설명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782985" y="3383699"/>
              <a:ext cx="1727666" cy="307777"/>
            </a:xfrm>
            <a:prstGeom prst="rect">
              <a:avLst/>
            </a:prstGeom>
            <a:solidFill>
              <a:srgbClr val="424242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필모그래피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023" y="1928853"/>
              <a:ext cx="617816" cy="88082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255325" y="1105420"/>
              <a:ext cx="515947" cy="41373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7382631" y="1189492"/>
              <a:ext cx="261336" cy="220356"/>
              <a:chOff x="7431158" y="1249366"/>
              <a:chExt cx="261336" cy="242392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7431158" y="124936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7431158" y="1344761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7431158" y="144464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73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3014069" y="1059720"/>
            <a:ext cx="3083859" cy="510091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214808" y="1221996"/>
            <a:ext cx="2682380" cy="4670613"/>
            <a:chOff x="8632847" y="1381419"/>
            <a:chExt cx="2682380" cy="4670613"/>
          </a:xfrm>
        </p:grpSpPr>
        <p:sp>
          <p:nvSpPr>
            <p:cNvPr id="75" name="직사각형 74"/>
            <p:cNvSpPr/>
            <p:nvPr/>
          </p:nvSpPr>
          <p:spPr>
            <a:xfrm>
              <a:off x="8632847" y="1874481"/>
              <a:ext cx="2682380" cy="258183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endParaRPr lang="ko-KR" altLang="en-US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632847" y="4568120"/>
              <a:ext cx="2682380" cy="148391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한쪽 모서리가 잘린 사각형 76"/>
            <p:cNvSpPr/>
            <p:nvPr/>
          </p:nvSpPr>
          <p:spPr>
            <a:xfrm>
              <a:off x="8632847" y="1381419"/>
              <a:ext cx="2682380" cy="421342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기생충</a:t>
              </a:r>
              <a:endParaRPr lang="ko-KR" altLang="en-US" dirty="0"/>
            </a:p>
          </p:txBody>
        </p:sp>
        <p:sp>
          <p:nvSpPr>
            <p:cNvPr id="78" name="왼쪽/오른쪽 화살표 77"/>
            <p:cNvSpPr/>
            <p:nvPr/>
          </p:nvSpPr>
          <p:spPr>
            <a:xfrm rot="5400000">
              <a:off x="9528436" y="4343792"/>
              <a:ext cx="1975030" cy="822382"/>
            </a:xfrm>
            <a:prstGeom prst="leftRightArrow">
              <a:avLst/>
            </a:prstGeom>
            <a:solidFill>
              <a:srgbClr val="02115E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swipe</a:t>
              </a:r>
              <a:endParaRPr lang="ko-KR" altLang="en-US" dirty="0"/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3002039" y="1059720"/>
            <a:ext cx="562772" cy="5100917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3048864" y="1221714"/>
            <a:ext cx="515947" cy="413734"/>
            <a:chOff x="7255325" y="1105420"/>
            <a:chExt cx="515947" cy="413734"/>
          </a:xfrm>
        </p:grpSpPr>
        <p:sp>
          <p:nvSpPr>
            <p:cNvPr id="87" name="직사각형 86"/>
            <p:cNvSpPr/>
            <p:nvPr/>
          </p:nvSpPr>
          <p:spPr>
            <a:xfrm>
              <a:off x="7255325" y="1105420"/>
              <a:ext cx="515947" cy="41373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7382631" y="1189492"/>
              <a:ext cx="261336" cy="220356"/>
              <a:chOff x="7431158" y="1249366"/>
              <a:chExt cx="261336" cy="242392"/>
            </a:xfrm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7431158" y="124936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7431158" y="1344761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7431158" y="144464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7" name="직사각형 96"/>
          <p:cNvSpPr/>
          <p:nvPr/>
        </p:nvSpPr>
        <p:spPr>
          <a:xfrm>
            <a:off x="6404747" y="1062109"/>
            <a:ext cx="3083859" cy="510091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" name="그룹 97"/>
          <p:cNvGrpSpPr/>
          <p:nvPr/>
        </p:nvGrpSpPr>
        <p:grpSpPr>
          <a:xfrm>
            <a:off x="6605486" y="1224385"/>
            <a:ext cx="2682380" cy="4670613"/>
            <a:chOff x="8632847" y="1381419"/>
            <a:chExt cx="2682380" cy="4670613"/>
          </a:xfrm>
        </p:grpSpPr>
        <p:sp>
          <p:nvSpPr>
            <p:cNvPr id="99" name="직사각형 98"/>
            <p:cNvSpPr/>
            <p:nvPr/>
          </p:nvSpPr>
          <p:spPr>
            <a:xfrm>
              <a:off x="8632847" y="1874481"/>
              <a:ext cx="2682380" cy="258183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endParaRPr lang="ko-KR" altLang="en-US" dirty="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8632847" y="4568120"/>
              <a:ext cx="2682380" cy="148391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한쪽 모서리가 잘린 사각형 100"/>
            <p:cNvSpPr/>
            <p:nvPr/>
          </p:nvSpPr>
          <p:spPr>
            <a:xfrm>
              <a:off x="8632847" y="1381419"/>
              <a:ext cx="2682380" cy="421342"/>
            </a:xfrm>
            <a:prstGeom prst="snip1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기생충</a:t>
              </a:r>
              <a:endParaRPr lang="ko-KR" altLang="en-US" dirty="0"/>
            </a:p>
          </p:txBody>
        </p:sp>
        <p:sp>
          <p:nvSpPr>
            <p:cNvPr id="102" name="왼쪽/오른쪽 화살표 101"/>
            <p:cNvSpPr/>
            <p:nvPr/>
          </p:nvSpPr>
          <p:spPr>
            <a:xfrm rot="5400000">
              <a:off x="9528436" y="4343792"/>
              <a:ext cx="1975030" cy="822382"/>
            </a:xfrm>
            <a:prstGeom prst="leftRightArrow">
              <a:avLst/>
            </a:prstGeom>
            <a:solidFill>
              <a:srgbClr val="02115E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swipe</a:t>
              </a:r>
              <a:endParaRPr lang="ko-KR" altLang="en-US" dirty="0"/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6404747" y="1062108"/>
            <a:ext cx="2127363" cy="5100917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6601266" y="2315275"/>
            <a:ext cx="17276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 소개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601266" y="4747414"/>
            <a:ext cx="17276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GOODS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601266" y="4260983"/>
            <a:ext cx="17276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601266" y="3774556"/>
            <a:ext cx="17276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등장인물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601266" y="3288129"/>
            <a:ext cx="17276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설명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601266" y="2801702"/>
            <a:ext cx="17276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필모그래피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8016163" y="1184346"/>
            <a:ext cx="515947" cy="413734"/>
            <a:chOff x="7255325" y="1105420"/>
            <a:chExt cx="515947" cy="413734"/>
          </a:xfrm>
        </p:grpSpPr>
        <p:sp>
          <p:nvSpPr>
            <p:cNvPr id="111" name="직사각형 110"/>
            <p:cNvSpPr/>
            <p:nvPr/>
          </p:nvSpPr>
          <p:spPr>
            <a:xfrm>
              <a:off x="7255325" y="1105420"/>
              <a:ext cx="515947" cy="41373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7382631" y="1166962"/>
              <a:ext cx="261336" cy="261336"/>
              <a:chOff x="7431158" y="1224583"/>
              <a:chExt cx="261336" cy="287470"/>
            </a:xfrm>
          </p:grpSpPr>
          <p:sp>
            <p:nvSpPr>
              <p:cNvPr id="113" name="모서리가 둥근 직사각형 112"/>
              <p:cNvSpPr/>
              <p:nvPr/>
            </p:nvSpPr>
            <p:spPr>
              <a:xfrm rot="18900000">
                <a:off x="7431158" y="1344761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모서리가 둥근 직사각형 113"/>
              <p:cNvSpPr/>
              <p:nvPr/>
            </p:nvSpPr>
            <p:spPr>
              <a:xfrm rot="2700000">
                <a:off x="7418091" y="1346903"/>
                <a:ext cx="287470" cy="428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16" name="직선 연결선 115"/>
          <p:cNvCxnSpPr/>
          <p:nvPr/>
        </p:nvCxnSpPr>
        <p:spPr>
          <a:xfrm>
            <a:off x="6864829" y="2712377"/>
            <a:ext cx="1200540" cy="0"/>
          </a:xfrm>
          <a:prstGeom prst="line">
            <a:avLst/>
          </a:prstGeom>
          <a:ln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6864829" y="3198804"/>
            <a:ext cx="1200540" cy="0"/>
          </a:xfrm>
          <a:prstGeom prst="line">
            <a:avLst/>
          </a:prstGeom>
          <a:ln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6864829" y="3685231"/>
            <a:ext cx="1200540" cy="0"/>
          </a:xfrm>
          <a:prstGeom prst="line">
            <a:avLst/>
          </a:prstGeom>
          <a:ln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64829" y="4171658"/>
            <a:ext cx="1200540" cy="0"/>
          </a:xfrm>
          <a:prstGeom prst="line">
            <a:avLst/>
          </a:prstGeom>
          <a:ln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864829" y="4658085"/>
            <a:ext cx="1200540" cy="0"/>
          </a:xfrm>
          <a:prstGeom prst="line">
            <a:avLst/>
          </a:prstGeom>
          <a:ln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1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4375730" y="970267"/>
            <a:ext cx="3083859" cy="510091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4410525" y="1132261"/>
            <a:ext cx="515947" cy="413734"/>
            <a:chOff x="7255325" y="1105420"/>
            <a:chExt cx="515947" cy="413734"/>
          </a:xfrm>
        </p:grpSpPr>
        <p:sp>
          <p:nvSpPr>
            <p:cNvPr id="87" name="직사각형 86"/>
            <p:cNvSpPr/>
            <p:nvPr/>
          </p:nvSpPr>
          <p:spPr>
            <a:xfrm>
              <a:off x="7255325" y="1105420"/>
              <a:ext cx="515947" cy="41373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7382631" y="1189492"/>
              <a:ext cx="261336" cy="220356"/>
              <a:chOff x="7431158" y="1249366"/>
              <a:chExt cx="261336" cy="242392"/>
            </a:xfrm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7431158" y="124936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7431158" y="1344761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7431158" y="144464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4885441" y="3231552"/>
            <a:ext cx="24551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스코세이지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70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대에도 침 튀기며 작품 설명하는 열정 존경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27777" y="3754772"/>
            <a:ext cx="2170469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1969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출생으로 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 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녀 중 막내로 태어났다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아버지는 </a:t>
            </a:r>
            <a:r>
              <a:rPr lang="ko-KR" altLang="en-US" sz="1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영남대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미대 교수를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지내고 국립영화제작소 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미술실장을 지낸 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세대 그래픽 디자이너 봉상균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(2017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사망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이고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어머니는 소설가 구보 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 tooltip="박태원(소설가)"/>
              </a:rPr>
              <a:t>박태원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둘째 딸인 박소영이다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형인 봉준수는 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 tooltip="서울대"/>
              </a:rPr>
              <a:t>서울대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영문과 교수이며 누나인 봉지희는 패션디자이너</a:t>
            </a:r>
            <a:r>
              <a:rPr lang="en-US" altLang="ko-KR" sz="1000" baseline="30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[13]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이자 국제문화협회 이사이다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아내는 정선영</a:t>
            </a:r>
            <a:r>
              <a:rPr lang="en-US" altLang="ko-KR" sz="1000" baseline="30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5"/>
              </a:rPr>
              <a:t>[14]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아들은 영화감독 </a:t>
            </a:r>
            <a:r>
              <a:rPr lang="ko-KR" altLang="en-US" sz="1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봉효민이다</a:t>
            </a:r>
            <a:r>
              <a:rPr lang="en-US" altLang="ko-KR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ko-KR" altLang="en-US" sz="1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왼쪽/오른쪽 화살표 42"/>
          <p:cNvSpPr/>
          <p:nvPr/>
        </p:nvSpPr>
        <p:spPr>
          <a:xfrm rot="5400000">
            <a:off x="6653409" y="4353734"/>
            <a:ext cx="1612358" cy="553527"/>
          </a:xfrm>
          <a:prstGeom prst="left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swipe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319" y="1436689"/>
            <a:ext cx="1318489" cy="16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4375730" y="970267"/>
            <a:ext cx="3083859" cy="510091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4410525" y="1132261"/>
            <a:ext cx="515947" cy="413734"/>
            <a:chOff x="7255325" y="1105420"/>
            <a:chExt cx="515947" cy="413734"/>
          </a:xfrm>
        </p:grpSpPr>
        <p:sp>
          <p:nvSpPr>
            <p:cNvPr id="87" name="직사각형 86"/>
            <p:cNvSpPr/>
            <p:nvPr/>
          </p:nvSpPr>
          <p:spPr>
            <a:xfrm>
              <a:off x="7255325" y="1105420"/>
              <a:ext cx="515947" cy="41373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7382631" y="1189492"/>
              <a:ext cx="261336" cy="220356"/>
              <a:chOff x="7431158" y="1249366"/>
              <a:chExt cx="261336" cy="242392"/>
            </a:xfrm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7431158" y="124936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7431158" y="1344761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7431158" y="144464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4838776" y="1785119"/>
            <a:ext cx="2157766" cy="261791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포스터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38776" y="4582770"/>
            <a:ext cx="1258802" cy="12781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b="1" dirty="0" err="1" smtClean="0">
                <a:solidFill>
                  <a:schemeClr val="bg1"/>
                </a:solidFill>
              </a:rPr>
              <a:t>해무</a:t>
            </a:r>
            <a:r>
              <a:rPr lang="en-US" altLang="ko-KR" sz="1000" dirty="0" smtClean="0">
                <a:solidFill>
                  <a:schemeClr val="bg1"/>
                </a:solidFill>
              </a:rPr>
              <a:t> 2014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</a:rPr>
              <a:t>평점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6.83</a:t>
            </a:r>
            <a:endParaRPr lang="ko-KR" altLang="en-US" sz="10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한국</a:t>
            </a:r>
            <a:r>
              <a:rPr lang="ko-KR" altLang="en-US" sz="1000" dirty="0">
                <a:solidFill>
                  <a:schemeClr val="bg1"/>
                </a:solidFill>
              </a:rPr>
              <a:t> 드라마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각본</a:t>
            </a:r>
            <a:r>
              <a:rPr lang="en-US" altLang="ko-KR" sz="1000" dirty="0">
                <a:solidFill>
                  <a:schemeClr val="bg1"/>
                </a:solidFill>
              </a:rPr>
              <a:t>, </a:t>
            </a:r>
            <a:r>
              <a:rPr lang="ko-KR" altLang="en-US" sz="1000" dirty="0">
                <a:solidFill>
                  <a:schemeClr val="bg1"/>
                </a:solidFill>
              </a:rPr>
              <a:t>기획</a:t>
            </a:r>
            <a:r>
              <a:rPr lang="en-US" altLang="ko-KR" sz="1000" dirty="0">
                <a:solidFill>
                  <a:schemeClr val="bg1"/>
                </a:solidFill>
              </a:rPr>
              <a:t>, </a:t>
            </a:r>
            <a:r>
              <a:rPr lang="ko-KR" altLang="en-US" sz="1000" dirty="0">
                <a:solidFill>
                  <a:schemeClr val="bg1"/>
                </a:solidFill>
              </a:rPr>
              <a:t>제작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/>
            </a:r>
            <a:br>
              <a:rPr lang="ko-KR" altLang="en-US" sz="1000" dirty="0">
                <a:solidFill>
                  <a:schemeClr val="bg1"/>
                </a:solidFill>
              </a:rPr>
            </a:b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864865" y="5558677"/>
            <a:ext cx="21055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왼쪽/오른쪽 화살표 49"/>
          <p:cNvSpPr/>
          <p:nvPr/>
        </p:nvSpPr>
        <p:spPr>
          <a:xfrm>
            <a:off x="6310277" y="4769407"/>
            <a:ext cx="1612358" cy="553527"/>
          </a:xfrm>
          <a:prstGeom prst="leftRightArrow">
            <a:avLst/>
          </a:prstGeom>
          <a:solidFill>
            <a:srgbClr val="021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swipe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23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2566808" y="970267"/>
            <a:ext cx="3083859" cy="510091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2601603" y="1132261"/>
            <a:ext cx="515947" cy="413734"/>
            <a:chOff x="7255325" y="1105420"/>
            <a:chExt cx="515947" cy="413734"/>
          </a:xfrm>
        </p:grpSpPr>
        <p:sp>
          <p:nvSpPr>
            <p:cNvPr id="87" name="직사각형 86"/>
            <p:cNvSpPr/>
            <p:nvPr/>
          </p:nvSpPr>
          <p:spPr>
            <a:xfrm>
              <a:off x="7255325" y="1105420"/>
              <a:ext cx="515947" cy="41373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7382631" y="1189492"/>
              <a:ext cx="261336" cy="220356"/>
              <a:chOff x="7431158" y="1249366"/>
              <a:chExt cx="261336" cy="242392"/>
            </a:xfrm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7431158" y="124936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7431158" y="1344761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7431158" y="144464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" name="직사각형 13"/>
          <p:cNvSpPr/>
          <p:nvPr/>
        </p:nvSpPr>
        <p:spPr>
          <a:xfrm>
            <a:off x="2745148" y="1707989"/>
            <a:ext cx="2727178" cy="4114799"/>
          </a:xfrm>
          <a:prstGeom prst="rect">
            <a:avLst/>
          </a:prstGeom>
          <a:solidFill>
            <a:srgbClr val="7F7F7F"/>
          </a:solidFill>
          <a:ln>
            <a:solidFill>
              <a:srgbClr val="97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*pc</a:t>
            </a:r>
            <a:r>
              <a:rPr lang="ko-KR" altLang="en-US" dirty="0" smtClean="0"/>
              <a:t>환경에서 게임을 실행해 주세요</a:t>
            </a:r>
            <a:r>
              <a:rPr lang="en-US" altLang="ko-KR" dirty="0" smtClean="0"/>
              <a:t>.</a:t>
            </a:r>
          </a:p>
          <a:p>
            <a:pPr algn="ctr"/>
            <a:r>
              <a:rPr lang="en-US" altLang="ko-KR" dirty="0" smtClean="0"/>
              <a:t>+</a:t>
            </a:r>
          </a:p>
          <a:p>
            <a:pPr algn="ctr"/>
            <a:r>
              <a:rPr lang="ko-KR" altLang="en-US" dirty="0" smtClean="0"/>
              <a:t>홈페이지 설명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 </a:t>
            </a:r>
            <a:r>
              <a:rPr lang="ko-KR" altLang="en-US" dirty="0" smtClean="0"/>
              <a:t>게임 방법 설명 제외</a:t>
            </a:r>
            <a:r>
              <a:rPr lang="en-US" altLang="ko-KR" dirty="0" smtClean="0"/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810817" y="970267"/>
            <a:ext cx="3083859" cy="510091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/오른쪽 화살표 23"/>
          <p:cNvSpPr/>
          <p:nvPr/>
        </p:nvSpPr>
        <p:spPr>
          <a:xfrm rot="5400000">
            <a:off x="4426490" y="5546025"/>
            <a:ext cx="1612358" cy="553527"/>
          </a:xfrm>
          <a:prstGeom prst="left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swipe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810816" y="970267"/>
            <a:ext cx="3083859" cy="5100917"/>
          </a:xfrm>
          <a:prstGeom prst="rect">
            <a:avLst/>
          </a:prstGeom>
          <a:pattFill prst="pct75">
            <a:fgClr>
              <a:srgbClr val="424242"/>
            </a:fgClr>
            <a:bgClr>
              <a:schemeClr val="bg1"/>
            </a:bgClr>
          </a:pattFill>
          <a:ln>
            <a:solidFill>
              <a:srgbClr val="97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 smtClean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5953978" y="3520725"/>
            <a:ext cx="490905" cy="0"/>
          </a:xfrm>
          <a:prstGeom prst="straightConnector1">
            <a:avLst/>
          </a:prstGeom>
          <a:ln>
            <a:solidFill>
              <a:srgbClr val="0211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853082" y="1132261"/>
            <a:ext cx="515947" cy="413734"/>
            <a:chOff x="7255325" y="1105420"/>
            <a:chExt cx="515947" cy="413734"/>
          </a:xfrm>
        </p:grpSpPr>
        <p:sp>
          <p:nvSpPr>
            <p:cNvPr id="18" name="직사각형 17"/>
            <p:cNvSpPr/>
            <p:nvPr/>
          </p:nvSpPr>
          <p:spPr>
            <a:xfrm>
              <a:off x="7255325" y="1105420"/>
              <a:ext cx="515947" cy="41373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382631" y="1189492"/>
              <a:ext cx="261336" cy="220356"/>
              <a:chOff x="7431158" y="1249366"/>
              <a:chExt cx="261336" cy="242392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7431158" y="124936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7431158" y="1344761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7431158" y="144464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7547934" y="3608668"/>
            <a:ext cx="2132780" cy="17851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dirty="0" smtClean="0">
                <a:solidFill>
                  <a:schemeClr val="bg1"/>
                </a:solidFill>
              </a:rPr>
              <a:t>TEXT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endParaRPr lang="ko-KR" altLang="en-US" sz="10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/>
            <a:r>
              <a:rPr lang="en-US" altLang="ko-KR" sz="1000" dirty="0" smtClean="0">
                <a:solidFill>
                  <a:schemeClr val="bg1"/>
                </a:solidFill>
              </a:rPr>
              <a:t>TEXT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endParaRPr lang="ko-KR" altLang="en-US" sz="10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/>
            <a:r>
              <a:rPr lang="en-US" altLang="ko-KR" sz="1000" dirty="0" smtClean="0">
                <a:solidFill>
                  <a:schemeClr val="bg1"/>
                </a:solidFill>
              </a:rPr>
              <a:t>TEXT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endParaRPr lang="ko-KR" altLang="en-US" sz="10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/>
            <a:r>
              <a:rPr lang="en-US" altLang="ko-KR" sz="1000" dirty="0" smtClean="0">
                <a:solidFill>
                  <a:schemeClr val="bg1"/>
                </a:solidFill>
              </a:rPr>
              <a:t>TEXT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TEXT</a:t>
            </a:r>
            <a:endParaRPr lang="ko-KR" altLang="en-US" sz="10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/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097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4375730" y="970267"/>
            <a:ext cx="3083859" cy="510091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4410525" y="1132261"/>
            <a:ext cx="515947" cy="413734"/>
            <a:chOff x="7255325" y="1105420"/>
            <a:chExt cx="515947" cy="413734"/>
          </a:xfrm>
        </p:grpSpPr>
        <p:sp>
          <p:nvSpPr>
            <p:cNvPr id="87" name="직사각형 86"/>
            <p:cNvSpPr/>
            <p:nvPr/>
          </p:nvSpPr>
          <p:spPr>
            <a:xfrm>
              <a:off x="7255325" y="1105420"/>
              <a:ext cx="515947" cy="41373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7382631" y="1189492"/>
              <a:ext cx="261336" cy="220356"/>
              <a:chOff x="7431158" y="1249366"/>
              <a:chExt cx="261336" cy="242392"/>
            </a:xfrm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7431158" y="124936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7431158" y="1344761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7431158" y="144464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4857246" y="1545995"/>
            <a:ext cx="2120826" cy="2120826"/>
            <a:chOff x="9342603" y="3942292"/>
            <a:chExt cx="2450807" cy="2450806"/>
          </a:xfrm>
        </p:grpSpPr>
        <p:sp>
          <p:nvSpPr>
            <p:cNvPr id="22" name="타원 21"/>
            <p:cNvSpPr/>
            <p:nvPr/>
          </p:nvSpPr>
          <p:spPr>
            <a:xfrm>
              <a:off x="9342603" y="3942292"/>
              <a:ext cx="2450807" cy="24508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영화움짤</a:t>
              </a:r>
              <a:endParaRPr lang="ko-KR" altLang="en-US" dirty="0"/>
            </a:p>
          </p:txBody>
        </p:sp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651496"/>
                </p:ext>
              </p:extLst>
            </p:nvPr>
          </p:nvGraphicFramePr>
          <p:xfrm>
            <a:off x="10080380" y="4472487"/>
            <a:ext cx="975247" cy="1390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4" r:id="rId3" imgW="3161880" imgH="4507920" progId="">
                    <p:embed/>
                  </p:oleObj>
                </mc:Choice>
                <mc:Fallback>
                  <p:oleObj r:id="rId3" imgW="3161880" imgH="450792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080380" y="4472487"/>
                          <a:ext cx="975247" cy="13904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Box 23"/>
          <p:cNvSpPr txBox="1"/>
          <p:nvPr/>
        </p:nvSpPr>
        <p:spPr>
          <a:xfrm>
            <a:off x="4375730" y="3683643"/>
            <a:ext cx="12495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최우식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9611" y="4022197"/>
            <a:ext cx="266589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dirty="0">
                <a:solidFill>
                  <a:schemeClr val="bg1"/>
                </a:solidFill>
              </a:rPr>
              <a:t>1969</a:t>
            </a:r>
            <a:r>
              <a:rPr lang="ko-KR" altLang="en-US" sz="1000" dirty="0">
                <a:solidFill>
                  <a:schemeClr val="bg1"/>
                </a:solidFill>
              </a:rPr>
              <a:t>년 </a:t>
            </a:r>
            <a:r>
              <a:rPr lang="en-US" altLang="ko-KR" sz="1000" dirty="0">
                <a:solidFill>
                  <a:schemeClr val="bg1"/>
                </a:solidFill>
              </a:rPr>
              <a:t>9</a:t>
            </a:r>
            <a:r>
              <a:rPr lang="ko-KR" altLang="en-US" sz="1000" dirty="0">
                <a:solidFill>
                  <a:schemeClr val="bg1"/>
                </a:solidFill>
              </a:rPr>
              <a:t>월 </a:t>
            </a:r>
            <a:r>
              <a:rPr lang="en-US" altLang="ko-KR" sz="1000" dirty="0">
                <a:solidFill>
                  <a:schemeClr val="bg1"/>
                </a:solidFill>
              </a:rPr>
              <a:t>14</a:t>
            </a:r>
            <a:r>
              <a:rPr lang="ko-KR" altLang="en-US" sz="1000" dirty="0" smtClean="0">
                <a:solidFill>
                  <a:schemeClr val="bg1"/>
                </a:solidFill>
              </a:rPr>
              <a:t>일 출생으로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남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녀 중 막내로 태어났다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아버지는 </a:t>
            </a:r>
            <a:r>
              <a:rPr lang="ko-KR" altLang="en-US" sz="1000" dirty="0" err="1">
                <a:solidFill>
                  <a:schemeClr val="bg1"/>
                </a:solidFill>
              </a:rPr>
              <a:t>영남대</a:t>
            </a:r>
            <a:r>
              <a:rPr lang="ko-KR" altLang="en-US" sz="1000" dirty="0">
                <a:solidFill>
                  <a:schemeClr val="bg1"/>
                </a:solidFill>
              </a:rPr>
              <a:t> 미대 교수를 </a:t>
            </a:r>
            <a:r>
              <a:rPr lang="ko-KR" altLang="en-US" sz="1000" dirty="0" smtClean="0">
                <a:solidFill>
                  <a:schemeClr val="bg1"/>
                </a:solidFill>
              </a:rPr>
              <a:t>지내고 국립영화제작소 </a:t>
            </a:r>
            <a:r>
              <a:rPr lang="ko-KR" altLang="en-US" sz="1000" dirty="0">
                <a:solidFill>
                  <a:schemeClr val="bg1"/>
                </a:solidFill>
              </a:rPr>
              <a:t>미술실장을 지낸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세대 그래픽 디자이너 봉상균</a:t>
            </a:r>
            <a:r>
              <a:rPr lang="en-US" altLang="ko-KR" sz="1000" dirty="0">
                <a:solidFill>
                  <a:schemeClr val="bg1"/>
                </a:solidFill>
              </a:rPr>
              <a:t>(2017</a:t>
            </a:r>
            <a:r>
              <a:rPr lang="ko-KR" altLang="en-US" sz="1000" dirty="0">
                <a:solidFill>
                  <a:schemeClr val="bg1"/>
                </a:solidFill>
              </a:rPr>
              <a:t>년 사망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이고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어머니는 소설가 구보 </a:t>
            </a:r>
            <a:r>
              <a:rPr lang="ko-KR" altLang="en-US" sz="1000" dirty="0">
                <a:solidFill>
                  <a:schemeClr val="bg1"/>
                </a:solidFill>
                <a:hlinkClick r:id="rId5" tooltip="박태원(소설가)"/>
              </a:rPr>
              <a:t>박태원</a:t>
            </a:r>
            <a:r>
              <a:rPr lang="ko-KR" altLang="en-US" sz="1000" dirty="0">
                <a:solidFill>
                  <a:schemeClr val="bg1"/>
                </a:solidFill>
              </a:rPr>
              <a:t>의 둘째 딸인 박소영이다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형인 봉준수는 </a:t>
            </a:r>
            <a:r>
              <a:rPr lang="ko-KR" altLang="en-US" sz="1000" dirty="0">
                <a:solidFill>
                  <a:schemeClr val="bg1"/>
                </a:solidFill>
                <a:hlinkClick r:id="rId6" tooltip="서울대"/>
              </a:rPr>
              <a:t>서울대</a:t>
            </a:r>
            <a:r>
              <a:rPr lang="ko-KR" altLang="en-US" sz="1000" dirty="0">
                <a:solidFill>
                  <a:schemeClr val="bg1"/>
                </a:solidFill>
              </a:rPr>
              <a:t> 영문과 교수이며 누나인 봉지희는 패션디자이너</a:t>
            </a:r>
            <a:r>
              <a:rPr lang="en-US" altLang="ko-KR" sz="1000" baseline="30000" dirty="0">
                <a:solidFill>
                  <a:schemeClr val="bg1"/>
                </a:solidFill>
                <a:hlinkClick r:id="rId7"/>
              </a:rPr>
              <a:t>[13]</a:t>
            </a:r>
            <a:r>
              <a:rPr lang="ko-KR" altLang="en-US" sz="1000" dirty="0">
                <a:solidFill>
                  <a:schemeClr val="bg1"/>
                </a:solidFill>
              </a:rPr>
              <a:t>이자 국제문화협회 이사이다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아내는 정선영</a:t>
            </a:r>
            <a:r>
              <a:rPr lang="en-US" altLang="ko-KR" sz="1000" baseline="30000" dirty="0">
                <a:solidFill>
                  <a:schemeClr val="bg1"/>
                </a:solidFill>
                <a:hlinkClick r:id="rId8"/>
              </a:rPr>
              <a:t>[14]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아들은 영화감독 </a:t>
            </a:r>
            <a:r>
              <a:rPr lang="ko-KR" altLang="en-US" sz="1000" dirty="0" err="1">
                <a:solidFill>
                  <a:schemeClr val="bg1"/>
                </a:solidFill>
              </a:rPr>
              <a:t>봉효민이다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</a:rPr>
            </a:br>
            <a:r>
              <a:rPr lang="ko-KR" altLang="en-US" sz="1000" dirty="0" smtClean="0">
                <a:solidFill>
                  <a:schemeClr val="bg1"/>
                </a:solidFill>
              </a:rPr>
              <a:t/>
            </a:r>
            <a:br>
              <a:rPr lang="ko-KR" altLang="en-US" sz="1000" dirty="0" smtClean="0">
                <a:solidFill>
                  <a:schemeClr val="bg1"/>
                </a:solidFill>
              </a:rPr>
            </a:b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왼쪽/오른쪽 화살표 25"/>
          <p:cNvSpPr/>
          <p:nvPr/>
        </p:nvSpPr>
        <p:spPr>
          <a:xfrm rot="5400000">
            <a:off x="6683205" y="5343618"/>
            <a:ext cx="1612358" cy="553527"/>
          </a:xfrm>
          <a:prstGeom prst="left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swipe</a:t>
            </a:r>
            <a:endParaRPr lang="ko-KR" altLang="en-US" dirty="0"/>
          </a:p>
        </p:txBody>
      </p:sp>
      <p:pic>
        <p:nvPicPr>
          <p:cNvPr id="27" name="Picture 2" descr="최우식 (崔宇植 영화 기생충)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246" y="1546887"/>
            <a:ext cx="2120826" cy="21268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4855642" y="1552878"/>
            <a:ext cx="2120826" cy="2120826"/>
            <a:chOff x="9342600" y="3942292"/>
            <a:chExt cx="2450806" cy="2450806"/>
          </a:xfrm>
        </p:grpSpPr>
        <p:sp>
          <p:nvSpPr>
            <p:cNvPr id="33" name="타원 32"/>
            <p:cNvSpPr/>
            <p:nvPr/>
          </p:nvSpPr>
          <p:spPr>
            <a:xfrm>
              <a:off x="9342600" y="3942292"/>
              <a:ext cx="2450806" cy="24508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영화움짤</a:t>
              </a:r>
              <a:endParaRPr lang="ko-KR" altLang="en-US" dirty="0"/>
            </a:p>
          </p:txBody>
        </p:sp>
        <p:graphicFrame>
          <p:nvGraphicFramePr>
            <p:cNvPr id="34" name="개체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4299786"/>
                </p:ext>
              </p:extLst>
            </p:nvPr>
          </p:nvGraphicFramePr>
          <p:xfrm>
            <a:off x="10080380" y="4472487"/>
            <a:ext cx="975247" cy="1390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5" r:id="rId10" imgW="3161880" imgH="4507920" progId="">
                    <p:embed/>
                  </p:oleObj>
                </mc:Choice>
                <mc:Fallback>
                  <p:oleObj r:id="rId10" imgW="3161880" imgH="450792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080380" y="4472487"/>
                          <a:ext cx="975247" cy="13904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284" y="2002193"/>
            <a:ext cx="783218" cy="1116635"/>
          </a:xfrm>
          <a:prstGeom prst="rect">
            <a:avLst/>
          </a:prstGeom>
        </p:spPr>
      </p:pic>
      <p:sp>
        <p:nvSpPr>
          <p:cNvPr id="38" name="오른쪽 화살표 37"/>
          <p:cNvSpPr/>
          <p:nvPr/>
        </p:nvSpPr>
        <p:spPr>
          <a:xfrm>
            <a:off x="4100937" y="2914240"/>
            <a:ext cx="1358540" cy="735106"/>
          </a:xfrm>
          <a:prstGeom prst="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hover 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27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4375730" y="970267"/>
            <a:ext cx="3083859" cy="510091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4410525" y="1132261"/>
            <a:ext cx="515947" cy="413734"/>
            <a:chOff x="7255325" y="1105420"/>
            <a:chExt cx="515947" cy="413734"/>
          </a:xfrm>
        </p:grpSpPr>
        <p:sp>
          <p:nvSpPr>
            <p:cNvPr id="87" name="직사각형 86"/>
            <p:cNvSpPr/>
            <p:nvPr/>
          </p:nvSpPr>
          <p:spPr>
            <a:xfrm>
              <a:off x="7255325" y="1105420"/>
              <a:ext cx="515947" cy="41373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7382631" y="1189492"/>
              <a:ext cx="261336" cy="220356"/>
              <a:chOff x="7431158" y="1249366"/>
              <a:chExt cx="261336" cy="242392"/>
            </a:xfrm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7431158" y="124936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7431158" y="1344761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7431158" y="144464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4537831" y="1779104"/>
            <a:ext cx="1316317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FANART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923723" y="1779104"/>
            <a:ext cx="1391478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BOARD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37831" y="2345635"/>
            <a:ext cx="2777369" cy="815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37830" y="3283226"/>
            <a:ext cx="2777369" cy="815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37831" y="4208409"/>
            <a:ext cx="2777369" cy="815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37831" y="5141843"/>
            <a:ext cx="2777369" cy="815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37830" y="2345635"/>
            <a:ext cx="749787" cy="815008"/>
          </a:xfrm>
          <a:prstGeom prst="round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51578" y="3274975"/>
            <a:ext cx="749787" cy="815008"/>
          </a:xfrm>
          <a:prstGeom prst="round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51578" y="4201783"/>
            <a:ext cx="749787" cy="815008"/>
          </a:xfrm>
          <a:prstGeom prst="round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551578" y="5141843"/>
            <a:ext cx="749787" cy="815008"/>
          </a:xfrm>
          <a:prstGeom prst="round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4375730" y="970267"/>
            <a:ext cx="3083859" cy="510091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4410525" y="1132261"/>
            <a:ext cx="515947" cy="413734"/>
            <a:chOff x="7255325" y="1105420"/>
            <a:chExt cx="515947" cy="413734"/>
          </a:xfrm>
        </p:grpSpPr>
        <p:sp>
          <p:nvSpPr>
            <p:cNvPr id="87" name="직사각형 86"/>
            <p:cNvSpPr/>
            <p:nvPr/>
          </p:nvSpPr>
          <p:spPr>
            <a:xfrm>
              <a:off x="7255325" y="1105420"/>
              <a:ext cx="515947" cy="41373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7382631" y="1189492"/>
              <a:ext cx="261336" cy="220356"/>
              <a:chOff x="7431158" y="1249366"/>
              <a:chExt cx="261336" cy="242392"/>
            </a:xfrm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7431158" y="124936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7431158" y="1344761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7431158" y="144464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4537831" y="1779104"/>
            <a:ext cx="1316317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FANART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923723" y="1779104"/>
            <a:ext cx="1391478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BOARD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33403" y="2345635"/>
            <a:ext cx="2777368" cy="31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33403" y="2787926"/>
            <a:ext cx="2777368" cy="31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533403" y="3230217"/>
            <a:ext cx="2777368" cy="31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533403" y="3672508"/>
            <a:ext cx="2777368" cy="31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533403" y="4114799"/>
            <a:ext cx="2777368" cy="31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33403" y="4557090"/>
            <a:ext cx="2777368" cy="31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533403" y="4999383"/>
            <a:ext cx="2777368" cy="31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7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800254" y="1539552"/>
            <a:ext cx="406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Character Diagram_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reference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00254" y="2308345"/>
            <a:ext cx="10591492" cy="2502570"/>
            <a:chOff x="554069" y="2308345"/>
            <a:chExt cx="10591492" cy="25025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2991" y="2308345"/>
              <a:ext cx="2502570" cy="250257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6683" y="2308345"/>
              <a:ext cx="2502570" cy="250257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69" y="2308345"/>
              <a:ext cx="2502570" cy="25025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376" y="2308345"/>
              <a:ext cx="2502570" cy="2502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8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75730" y="970267"/>
            <a:ext cx="3083859" cy="510091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5777" y="1752224"/>
            <a:ext cx="2682380" cy="2581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15777" y="4445863"/>
            <a:ext cx="2682380" cy="1483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4615777" y="1259162"/>
            <a:ext cx="2682380" cy="421342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기생충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4410525" y="1132261"/>
            <a:ext cx="515947" cy="413734"/>
            <a:chOff x="7255325" y="1105420"/>
            <a:chExt cx="515947" cy="413734"/>
          </a:xfrm>
        </p:grpSpPr>
        <p:sp>
          <p:nvSpPr>
            <p:cNvPr id="22" name="직사각형 21"/>
            <p:cNvSpPr/>
            <p:nvPr/>
          </p:nvSpPr>
          <p:spPr>
            <a:xfrm>
              <a:off x="7255325" y="1105420"/>
              <a:ext cx="515947" cy="41373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82631" y="1189492"/>
              <a:ext cx="261336" cy="220356"/>
              <a:chOff x="7431158" y="1249366"/>
              <a:chExt cx="261336" cy="242392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7431158" y="124936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7431158" y="1344761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7431158" y="1444646"/>
                <a:ext cx="261336" cy="471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802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3071190" y="2415208"/>
            <a:ext cx="1590263" cy="15902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설국열차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49727" y="946590"/>
            <a:ext cx="684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59787"/>
              </p:ext>
            </p:extLst>
          </p:nvPr>
        </p:nvGraphicFramePr>
        <p:xfrm>
          <a:off x="5113130" y="2338068"/>
          <a:ext cx="48955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787"/>
                <a:gridCol w="244778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주인공 캐릭터 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커티스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 캐릭터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남궁민수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악당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양갱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마약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배경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꼬리칸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 rot="18900000">
            <a:off x="7650830" y="4242768"/>
            <a:ext cx="4616356" cy="769441"/>
          </a:xfrm>
          <a:prstGeom prst="rect">
            <a:avLst/>
          </a:prstGeom>
          <a:noFill/>
          <a:ln w="76200">
            <a:solidFill>
              <a:srgbClr val="02115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0211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우리우리</a:t>
            </a:r>
            <a:r>
              <a:rPr lang="en-US" altLang="ko-KR" sz="4400" dirty="0" smtClean="0">
                <a:solidFill>
                  <a:srgbClr val="0211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4400" dirty="0" err="1" smtClean="0">
                <a:solidFill>
                  <a:srgbClr val="0211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레드홍비</a:t>
            </a:r>
            <a:endParaRPr lang="ko-KR" altLang="en-US" sz="4400" dirty="0">
              <a:solidFill>
                <a:srgbClr val="0211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66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3071190" y="2415208"/>
            <a:ext cx="1590263" cy="15902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옥자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68757" y="950548"/>
            <a:ext cx="684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77672"/>
              </p:ext>
            </p:extLst>
          </p:nvPr>
        </p:nvGraphicFramePr>
        <p:xfrm>
          <a:off x="5113130" y="2338068"/>
          <a:ext cx="48955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787"/>
                <a:gridCol w="244778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주인공 캐릭터 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옥자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 캐릭터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악당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사람들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(3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장애물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다이소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진열상품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배경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다이소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 rot="18900000">
            <a:off x="7650830" y="4242768"/>
            <a:ext cx="4616356" cy="769441"/>
          </a:xfrm>
          <a:prstGeom prst="rect">
            <a:avLst/>
          </a:prstGeom>
          <a:noFill/>
          <a:ln w="76200">
            <a:solidFill>
              <a:srgbClr val="02115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 smtClean="0">
                <a:solidFill>
                  <a:srgbClr val="0211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시아준수</a:t>
            </a:r>
            <a:r>
              <a:rPr lang="ko-KR" altLang="en-US" sz="4400" dirty="0">
                <a:solidFill>
                  <a:srgbClr val="0211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400" dirty="0" smtClean="0">
                <a:solidFill>
                  <a:srgbClr val="0211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4400" dirty="0" err="1" smtClean="0">
                <a:solidFill>
                  <a:srgbClr val="0211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트둥나연</a:t>
            </a:r>
            <a:endParaRPr lang="ko-KR" altLang="en-US" sz="4400" dirty="0">
              <a:solidFill>
                <a:srgbClr val="0211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70669"/>
            <a:ext cx="3468757" cy="2792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47969" y="1131122"/>
            <a:ext cx="1172817" cy="10750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옥자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 rot="5400000">
            <a:off x="311868" y="-96275"/>
            <a:ext cx="1358540" cy="735106"/>
          </a:xfrm>
          <a:prstGeom prst="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hover in</a:t>
            </a:r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1544388" y="84299"/>
            <a:ext cx="1358540" cy="735106"/>
          </a:xfrm>
          <a:prstGeom prst="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hover in</a:t>
            </a:r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 rot="16200000">
            <a:off x="-102619" y="2627046"/>
            <a:ext cx="1358540" cy="735106"/>
          </a:xfrm>
          <a:prstGeom prst="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hover in</a:t>
            </a:r>
            <a:endParaRPr lang="ko-KR" altLang="en-US" dirty="0"/>
          </a:p>
        </p:txBody>
      </p:sp>
      <p:sp>
        <p:nvSpPr>
          <p:cNvPr id="21" name="오른쪽 화살표 20"/>
          <p:cNvSpPr/>
          <p:nvPr/>
        </p:nvSpPr>
        <p:spPr>
          <a:xfrm rot="16200000">
            <a:off x="1046975" y="2561016"/>
            <a:ext cx="1358540" cy="735106"/>
          </a:xfrm>
          <a:prstGeom prst="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hover in</a:t>
            </a:r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16200000">
            <a:off x="1985239" y="2561016"/>
            <a:ext cx="1358540" cy="735106"/>
          </a:xfrm>
          <a:prstGeom prst="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hover 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4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3071190" y="2415208"/>
            <a:ext cx="1590263" cy="15902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기생충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49727" y="946590"/>
            <a:ext cx="684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434986"/>
              </p:ext>
            </p:extLst>
          </p:nvPr>
        </p:nvGraphicFramePr>
        <p:xfrm>
          <a:off x="5113130" y="2338068"/>
          <a:ext cx="48955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787"/>
                <a:gridCol w="244778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주인공 캐릭터 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 캐릭터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??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악당</a:t>
                      </a: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??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삽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?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칼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?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배경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지하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물차오름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 rot="18900000">
            <a:off x="7650830" y="4242768"/>
            <a:ext cx="4616356" cy="769441"/>
          </a:xfrm>
          <a:prstGeom prst="rect">
            <a:avLst/>
          </a:prstGeom>
          <a:noFill/>
          <a:ln w="76200">
            <a:solidFill>
              <a:srgbClr val="02115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0211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자인자인</a:t>
            </a:r>
            <a:r>
              <a:rPr lang="en-US" altLang="ko-KR" sz="4400" dirty="0" smtClean="0">
                <a:solidFill>
                  <a:srgbClr val="0211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4400" dirty="0" err="1" smtClean="0">
                <a:solidFill>
                  <a:srgbClr val="0211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설록다원</a:t>
            </a:r>
            <a:endParaRPr lang="ko-KR" altLang="en-US" sz="4400" dirty="0">
              <a:solidFill>
                <a:srgbClr val="0211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20" y="257589"/>
            <a:ext cx="3152775" cy="29527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-24120" y="2415208"/>
            <a:ext cx="3152775" cy="105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16200000">
            <a:off x="1046975" y="2561016"/>
            <a:ext cx="1358540" cy="735106"/>
          </a:xfrm>
          <a:prstGeom prst="rightArrow">
            <a:avLst/>
          </a:prstGeom>
          <a:solidFill>
            <a:srgbClr val="02115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hover 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77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00254" y="699536"/>
            <a:ext cx="406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15844"/>
              </p:ext>
            </p:extLst>
          </p:nvPr>
        </p:nvGraphicFramePr>
        <p:xfrm>
          <a:off x="2032000" y="719666"/>
          <a:ext cx="8128001" cy="5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1117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21</a:t>
                      </a:r>
                      <a:endParaRPr lang="ko-KR" alt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22</a:t>
                      </a:r>
                      <a:endParaRPr lang="ko-KR" alt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23</a:t>
                      </a:r>
                      <a:endParaRPr lang="ko-KR" alt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24</a:t>
                      </a:r>
                      <a:endParaRPr lang="ko-KR" alt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</a:t>
                      </a:r>
                      <a:endParaRPr lang="ko-KR" alt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26</a:t>
                      </a:r>
                      <a:endParaRPr lang="ko-KR" alt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27</a:t>
                      </a:r>
                      <a:endParaRPr lang="ko-KR" alt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28</a:t>
                      </a:r>
                      <a:endParaRPr lang="ko-KR" altLang="en-US" sz="1400" b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29</a:t>
                      </a:r>
                      <a:endParaRPr lang="ko-KR" altLang="en-US" sz="1400" b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30</a:t>
                      </a:r>
                      <a:endParaRPr lang="ko-KR" altLang="en-US" sz="1400" b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1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F33D3D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rgbClr val="F33D3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1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F33D3D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solidFill>
                          <a:srgbClr val="F33D3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1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F33D3D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ko-KR" altLang="en-US" sz="1400" dirty="0">
                        <a:solidFill>
                          <a:srgbClr val="F33D3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F33D3D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solidFill>
                          <a:srgbClr val="F33D3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2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2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2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F33D3D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</a:t>
                      </a:r>
                      <a:endParaRPr lang="ko-KR" altLang="en-US" sz="1400" dirty="0">
                        <a:solidFill>
                          <a:srgbClr val="F33D3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F33D3D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</a:t>
                      </a:r>
                      <a:endParaRPr lang="ko-KR" altLang="en-US" sz="1400" dirty="0">
                        <a:solidFill>
                          <a:srgbClr val="F33D3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F33D3D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  <a:endParaRPr lang="ko-KR" altLang="en-US" sz="1400" dirty="0">
                        <a:solidFill>
                          <a:srgbClr val="F33D3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F33D3D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</a:t>
                      </a:r>
                      <a:endParaRPr lang="ko-KR" altLang="en-US" sz="1400" dirty="0">
                        <a:solidFill>
                          <a:srgbClr val="F33D3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24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F33D3D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25</a:t>
                      </a:r>
                      <a:endParaRPr lang="ko-KR" altLang="en-US" sz="1400" dirty="0">
                        <a:solidFill>
                          <a:srgbClr val="F33D3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58667" y="2192866"/>
            <a:ext cx="95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구현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마무리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8666" y="3327399"/>
            <a:ext cx="95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서브페이지 완성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3532" y="3115730"/>
            <a:ext cx="956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구현 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마무리 </a:t>
            </a:r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</a:p>
          <a:p>
            <a:pPr algn="ctr"/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합치기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20564" y="4326466"/>
            <a:ext cx="103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반응형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</a:p>
          <a:p>
            <a:pPr algn="ctr"/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합치기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7352" y="5665789"/>
            <a:ext cx="95673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마무리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3762" y="5625053"/>
            <a:ext cx="1032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발표 및 완성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712388" y="244174"/>
            <a:ext cx="8666087" cy="461665"/>
            <a:chOff x="1332872" y="244174"/>
            <a:chExt cx="9715729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1332872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WHO IS HE?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감독 소개</a:t>
              </a:r>
              <a:endPara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41264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COMMUNITY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93363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GOODS</a:t>
              </a: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관련 상품</a:t>
              </a:r>
              <a:endPara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89166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CHARACTHER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등장인물</a:t>
              </a:r>
              <a:endPara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37067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MANUAL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안내서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84970" y="244174"/>
              <a:ext cx="1455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FILMOGRAPHY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필모그래피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066800" y="1165412"/>
            <a:ext cx="10058400" cy="41147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97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1500px / 1200px / 960px / 764px [mobile]</a:t>
            </a:r>
            <a:endParaRPr lang="ko-KR" altLang="en-US" dirty="0"/>
          </a:p>
        </p:txBody>
      </p:sp>
      <p:grpSp>
        <p:nvGrpSpPr>
          <p:cNvPr id="42" name="그룹 41"/>
          <p:cNvGrpSpPr/>
          <p:nvPr/>
        </p:nvGrpSpPr>
        <p:grpSpPr>
          <a:xfrm>
            <a:off x="1147345" y="6451851"/>
            <a:ext cx="9977855" cy="325707"/>
            <a:chOff x="1147345" y="6496676"/>
            <a:chExt cx="9977855" cy="325707"/>
          </a:xfrm>
        </p:grpSpPr>
        <p:sp>
          <p:nvSpPr>
            <p:cNvPr id="25" name="TextBox 24"/>
            <p:cNvSpPr txBox="1"/>
            <p:nvPr/>
          </p:nvSpPr>
          <p:spPr>
            <a:xfrm>
              <a:off x="1147345" y="6514606"/>
              <a:ext cx="821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</a:rPr>
                <a:t>footer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1156447" y="6496676"/>
              <a:ext cx="9968753" cy="0"/>
            </a:xfrm>
            <a:prstGeom prst="line">
              <a:avLst/>
            </a:prstGeom>
            <a:ln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grpSp>
        <p:nvGrpSpPr>
          <p:cNvPr id="44" name="그룹 43"/>
          <p:cNvGrpSpPr/>
          <p:nvPr/>
        </p:nvGrpSpPr>
        <p:grpSpPr>
          <a:xfrm>
            <a:off x="1306988" y="64880"/>
            <a:ext cx="1197923" cy="903132"/>
            <a:chOff x="1306988" y="64880"/>
            <a:chExt cx="1197923" cy="903132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988" y="135890"/>
              <a:ext cx="924691" cy="83212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683467" y="64880"/>
              <a:ext cx="821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Bon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EB Garamond ExtraBold" pitchFamily="2" charset="0"/>
                  <a:ea typeface="EB Garamond ExtraBold" pitchFamily="2" charset="0"/>
                  <a:cs typeface="EB Garamond ExtraBold" pitchFamily="2" charset="0"/>
                </a:rPr>
                <a:t>bon</a:t>
              </a:r>
              <a:endParaRPr lang="ko-KR" altLang="en-US" sz="1200" dirty="0">
                <a:solidFill>
                  <a:schemeClr val="bg1"/>
                </a:solidFill>
                <a:latin typeface="EB Garamond ExtraBold" pitchFamily="2" charset="0"/>
                <a:cs typeface="EB Garamond Extra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17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372" y="-764967"/>
            <a:ext cx="15338021" cy="863627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-987372" y="-764966"/>
            <a:ext cx="15338021" cy="8636274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15466" y="1895622"/>
            <a:ext cx="5485817" cy="298437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95370" y="936651"/>
            <a:ext cx="10645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고정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움직임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/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연장 이미지</a:t>
            </a:r>
            <a:endParaRPr lang="en-US" altLang="ko-KR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고정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움직임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 (mp4 or gif) /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연장이미지</a:t>
            </a:r>
            <a:endParaRPr lang="en-US" altLang="ko-KR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/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단색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테두리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윈도우창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이미지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(+box shadow)/ drop &amp; drag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21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sp>
        <p:nvSpPr>
          <p:cNvPr id="7" name="TextBox 6"/>
          <p:cNvSpPr txBox="1"/>
          <p:nvPr/>
        </p:nvSpPr>
        <p:spPr>
          <a:xfrm>
            <a:off x="995370" y="936651"/>
            <a:ext cx="1064554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 이미지 작업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설국열차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25" y="1805960"/>
            <a:ext cx="754380" cy="7962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56" y="1805960"/>
            <a:ext cx="754380" cy="7962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03" y="1805960"/>
            <a:ext cx="754380" cy="796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78" y="1805960"/>
            <a:ext cx="754380" cy="7962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08" y="1805960"/>
            <a:ext cx="628650" cy="7962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60" y="1936077"/>
            <a:ext cx="3219678" cy="26830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08" y="2952759"/>
            <a:ext cx="628650" cy="7962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80" y="2952759"/>
            <a:ext cx="712470" cy="7962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58" y="2952759"/>
            <a:ext cx="712470" cy="7962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78" y="2952759"/>
            <a:ext cx="754380" cy="7962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95370" y="4246316"/>
            <a:ext cx="106455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작업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 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설국열차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9894" y="1936077"/>
            <a:ext cx="1667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라인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000 4px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370" y="4974415"/>
            <a:ext cx="1667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라인 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#414141 4px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04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sp>
        <p:nvSpPr>
          <p:cNvPr id="7" name="TextBox 6"/>
          <p:cNvSpPr txBox="1"/>
          <p:nvPr/>
        </p:nvSpPr>
        <p:spPr>
          <a:xfrm>
            <a:off x="995370" y="936651"/>
            <a:ext cx="1064554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작업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 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옥자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44" y="2332190"/>
            <a:ext cx="723900" cy="571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04" y="2332190"/>
            <a:ext cx="723900" cy="571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64" y="2332190"/>
            <a:ext cx="723900" cy="571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84" y="2332190"/>
            <a:ext cx="723900" cy="571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23" y="2332190"/>
            <a:ext cx="723900" cy="571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25" y="1626960"/>
            <a:ext cx="1913903" cy="20146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97" y="3334291"/>
            <a:ext cx="571500" cy="7239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10" y="3334291"/>
            <a:ext cx="571500" cy="7239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23" y="3334291"/>
            <a:ext cx="571500" cy="723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36" y="3334291"/>
            <a:ext cx="571500" cy="723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49" y="3334291"/>
            <a:ext cx="571500" cy="7239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62" y="3334291"/>
            <a:ext cx="571500" cy="7239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84" y="3334291"/>
            <a:ext cx="571500" cy="723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78" y="3334291"/>
            <a:ext cx="571500" cy="7239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95370" y="4444723"/>
            <a:ext cx="106455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작업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 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옥자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42205" y="1409867"/>
            <a:ext cx="1667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라인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000 4px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2205" y="4974415"/>
            <a:ext cx="1667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라인  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#414141 4px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4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1154" t="20757" r="70404" b="17868"/>
          <a:stretch/>
        </p:blipFill>
        <p:spPr>
          <a:xfrm>
            <a:off x="12738464" y="244174"/>
            <a:ext cx="3332063" cy="3033436"/>
          </a:xfrm>
          <a:prstGeom prst="rect">
            <a:avLst/>
          </a:prstGeom>
          <a:solidFill>
            <a:srgbClr val="1B1B1B"/>
          </a:solidFill>
        </p:spPr>
      </p:pic>
      <p:sp>
        <p:nvSpPr>
          <p:cNvPr id="7" name="TextBox 6"/>
          <p:cNvSpPr txBox="1"/>
          <p:nvPr/>
        </p:nvSpPr>
        <p:spPr>
          <a:xfrm>
            <a:off x="995370" y="936651"/>
            <a:ext cx="1064554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작업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 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기생충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165" y="1844638"/>
            <a:ext cx="755608" cy="7975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05" y="1844638"/>
            <a:ext cx="755608" cy="7975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45" y="1844638"/>
            <a:ext cx="755608" cy="7975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53" y="5009553"/>
            <a:ext cx="660400" cy="762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851" y="5109340"/>
            <a:ext cx="812125" cy="685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5370" y="4974415"/>
            <a:ext cx="1667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라인 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#414141 4px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5370" y="4246316"/>
            <a:ext cx="106455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작업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 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기생충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94" y="5070691"/>
            <a:ext cx="3311764" cy="70086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65" y="4739991"/>
            <a:ext cx="13335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905</Words>
  <Application>Microsoft Office PowerPoint</Application>
  <PresentationFormat>와이드스크린</PresentationFormat>
  <Paragraphs>376</Paragraphs>
  <Slides>33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국립중앙도서관영문</vt:lpstr>
      <vt:lpstr>나눔스퀘어 Bold</vt:lpstr>
      <vt:lpstr>나눔스퀘어_ac</vt:lpstr>
      <vt:lpstr>나눔스퀘어_ac Bold</vt:lpstr>
      <vt:lpstr>맑은 고딕</vt:lpstr>
      <vt:lpstr>Arial</vt:lpstr>
      <vt:lpstr>EB Garamond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20201</dc:creator>
  <cp:lastModifiedBy>20201</cp:lastModifiedBy>
  <cp:revision>49</cp:revision>
  <dcterms:created xsi:type="dcterms:W3CDTF">2020-06-23T06:14:25Z</dcterms:created>
  <dcterms:modified xsi:type="dcterms:W3CDTF">2020-07-01T02:14:48Z</dcterms:modified>
</cp:coreProperties>
</file>